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audio1.wav" ContentType="audio/wav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1486" r:id="rId2"/>
    <p:sldId id="1488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67"/>
    <p:restoredTop sz="94631"/>
  </p:normalViewPr>
  <p:slideViewPr>
    <p:cSldViewPr snapToGrid="0" snapToObjects="1">
      <p:cViewPr varScale="1">
        <p:scale>
          <a:sx n="128" d="100"/>
          <a:sy n="128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2E47D-19C7-AE49-A2E1-3E626EB60F73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9F137-5AE9-D145-93F6-DCA79C6F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9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69652" indent="-296019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84081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657712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2131345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604976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3078609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552241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4025873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E31D092-738B-4EDB-B2E4-ED332520C9E0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803775" cy="3602037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024" y="4561474"/>
            <a:ext cx="5363156" cy="432070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37" tIns="48118" rIns="96237" bIns="48118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5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47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8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5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26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63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84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5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02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8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39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4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50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14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49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70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59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27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64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05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33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75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60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42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6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01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40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52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16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13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42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28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4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521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74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9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749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028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77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515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0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50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6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27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51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076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439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7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64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7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36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F137-5AE9-D145-93F6-DCA79C6FB1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9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6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1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4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7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0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6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7535D-2512-1D4D-9A74-59F8F03F2EB9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18114-3292-334C-A458-17A1EB658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12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14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16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18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20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22.xml"/><Relationship Id="rId5" Type="http://schemas.openxmlformats.org/officeDocument/2006/relationships/audio" Target="../media/audio1.wav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Layout" Target="../slideLayouts/slideLayout1.xml"/><Relationship Id="rId7" Type="http://schemas.openxmlformats.org/officeDocument/2006/relationships/slide" Target="slide14.xml"/><Relationship Id="rId12" Type="http://schemas.openxmlformats.org/officeDocument/2006/relationships/image" Target="../media/image1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4.jpeg"/><Relationship Id="rId11" Type="http://schemas.openxmlformats.org/officeDocument/2006/relationships/image" Target="../media/image16.png"/><Relationship Id="rId5" Type="http://schemas.openxmlformats.org/officeDocument/2006/relationships/audio" Target="../media/audio1.wav"/><Relationship Id="rId10" Type="http://schemas.openxmlformats.org/officeDocument/2006/relationships/image" Target="../media/image15.jpe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16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tif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18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slide" Target="slide30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20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4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slide" Target="slide3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22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slide" Target="slide3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44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slide" Target="slide3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46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slide" Target="slide3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48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slide" Target="slide40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50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slide" Target="slide4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52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44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46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48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50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6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52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8.xml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" Target="slide10.xml"/><Relationship Id="rId5" Type="http://schemas.openxmlformats.org/officeDocument/2006/relationships/audio" Target="../media/audio1.wav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5D4BE5-5FFD-434E-9D7D-FA04E4E1EC6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58CAD63-6492-B949-B4EA-41705678E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648" y="2714817"/>
            <a:ext cx="7886700" cy="302879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Univers LT 45 Light" panose="02000403030000020003" pitchFamily="2" charset="0"/>
              </a:rPr>
              <a:t>Final Flash Review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3A105589-9965-F244-A454-335ECED72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98" y="4664075"/>
            <a:ext cx="817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2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C8B1D4-2F78-4B8D-8C3B-64960C9BCBA6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SCM – 0.15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60430B-7E14-D641-8DAC-D3BC41D61CB2}"/>
              </a:ext>
            </a:extLst>
          </p:cNvPr>
          <p:cNvSpPr/>
          <p:nvPr/>
        </p:nvSpPr>
        <p:spPr>
          <a:xfrm>
            <a:off x="0" y="1741922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Double Marginalization</a:t>
            </a:r>
            <a:endParaRPr lang="en-US" sz="54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B8FF11-17D9-6074-5E27-02B79AB8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50" y="2665252"/>
            <a:ext cx="6794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2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862AE-7B01-467E-B09C-AF5E16B0669A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SCM – 0.17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D159A6-F63E-4A49-9E8D-63035FB6C29D}"/>
              </a:ext>
            </a:extLst>
          </p:cNvPr>
          <p:cNvSpPr txBox="1"/>
          <p:nvPr/>
        </p:nvSpPr>
        <p:spPr>
          <a:xfrm>
            <a:off x="473529" y="1592501"/>
            <a:ext cx="819694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Obermeyer: </a:t>
            </a: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Haas Style, price = $100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Gain 32% price, loss 8% price</a:t>
            </a:r>
          </a:p>
          <a:p>
            <a:pPr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Can order from China first, 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HK as reactive later ($12/unit premium)</a:t>
            </a:r>
          </a:p>
          <a:p>
            <a:pPr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If China’s Q is ordered optimally,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what is the </a:t>
            </a:r>
            <a:r>
              <a:rPr lang="en-US" sz="3200" u="sng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service level </a:t>
            </a: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for 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the China order (in %)?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endParaRPr lang="en-US" sz="2000" b="1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pic>
        <p:nvPicPr>
          <p:cNvPr id="96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F3DEB439-0920-479E-3AB2-22CE0790F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0233" y="6204248"/>
            <a:ext cx="231923" cy="231923"/>
          </a:xfrm>
          <a:prstGeom prst="rect">
            <a:avLst/>
          </a:prstGeom>
        </p:spPr>
      </p:pic>
      <p:sp>
        <p:nvSpPr>
          <p:cNvPr id="97" name="Rectangle 63">
            <a:extLst>
              <a:ext uri="{FF2B5EF4-FFF2-40B4-BE49-F238E27FC236}">
                <a16:creationId xmlns:a16="http://schemas.microsoft.com/office/drawing/2014/main" id="{C52D7473-6C5E-6293-08E4-E0B979332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1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98" name="Rectangle 64">
            <a:extLst>
              <a:ext uri="{FF2B5EF4-FFF2-40B4-BE49-F238E27FC236}">
                <a16:creationId xmlns:a16="http://schemas.microsoft.com/office/drawing/2014/main" id="{250D458F-906C-CA16-E4F2-EAAA674C7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99" name="Rectangle 65">
            <a:extLst>
              <a:ext uri="{FF2B5EF4-FFF2-40B4-BE49-F238E27FC236}">
                <a16:creationId xmlns:a16="http://schemas.microsoft.com/office/drawing/2014/main" id="{6DA2719D-E0BC-1392-9F6B-A1E2563EA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100" name="Rectangle 66">
            <a:extLst>
              <a:ext uri="{FF2B5EF4-FFF2-40B4-BE49-F238E27FC236}">
                <a16:creationId xmlns:a16="http://schemas.microsoft.com/office/drawing/2014/main" id="{59C37453-727A-FDCA-49CF-37521BE26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101" name="Rectangle 67">
            <a:extLst>
              <a:ext uri="{FF2B5EF4-FFF2-40B4-BE49-F238E27FC236}">
                <a16:creationId xmlns:a16="http://schemas.microsoft.com/office/drawing/2014/main" id="{6AC1A733-78AB-49E3-BFA5-F52D4902A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102" name="Rectangle 68">
            <a:extLst>
              <a:ext uri="{FF2B5EF4-FFF2-40B4-BE49-F238E27FC236}">
                <a16:creationId xmlns:a16="http://schemas.microsoft.com/office/drawing/2014/main" id="{C94F4703-F4BE-F7DB-B062-F7B2F57D7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103" name="Rectangle 69">
            <a:extLst>
              <a:ext uri="{FF2B5EF4-FFF2-40B4-BE49-F238E27FC236}">
                <a16:creationId xmlns:a16="http://schemas.microsoft.com/office/drawing/2014/main" id="{4D5CE6E4-8EDF-49D2-5521-F781CA245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104" name="Rectangle 70">
            <a:extLst>
              <a:ext uri="{FF2B5EF4-FFF2-40B4-BE49-F238E27FC236}">
                <a16:creationId xmlns:a16="http://schemas.microsoft.com/office/drawing/2014/main" id="{595331A9-549E-6432-CEE8-D6DC1F055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105" name="Rectangle 71">
            <a:extLst>
              <a:ext uri="{FF2B5EF4-FFF2-40B4-BE49-F238E27FC236}">
                <a16:creationId xmlns:a16="http://schemas.microsoft.com/office/drawing/2014/main" id="{1132F15B-C051-66EE-51DF-DF8235430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106" name="Rectangle 72">
            <a:extLst>
              <a:ext uri="{FF2B5EF4-FFF2-40B4-BE49-F238E27FC236}">
                <a16:creationId xmlns:a16="http://schemas.microsoft.com/office/drawing/2014/main" id="{20AABCE6-232C-5D75-B4F6-4D59BC0C0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107" name="Rectangle 73">
            <a:extLst>
              <a:ext uri="{FF2B5EF4-FFF2-40B4-BE49-F238E27FC236}">
                <a16:creationId xmlns:a16="http://schemas.microsoft.com/office/drawing/2014/main" id="{A4915623-4ACA-F26E-879D-A909134B3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108" name="Rectangle 74">
            <a:extLst>
              <a:ext uri="{FF2B5EF4-FFF2-40B4-BE49-F238E27FC236}">
                <a16:creationId xmlns:a16="http://schemas.microsoft.com/office/drawing/2014/main" id="{A6E7AC23-728B-53E7-1D98-167E7E70D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109" name="Rectangle 75">
            <a:extLst>
              <a:ext uri="{FF2B5EF4-FFF2-40B4-BE49-F238E27FC236}">
                <a16:creationId xmlns:a16="http://schemas.microsoft.com/office/drawing/2014/main" id="{C6D5CFC0-F26D-5782-E7F9-FEF75AF00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110" name="Rectangle 76">
            <a:extLst>
              <a:ext uri="{FF2B5EF4-FFF2-40B4-BE49-F238E27FC236}">
                <a16:creationId xmlns:a16="http://schemas.microsoft.com/office/drawing/2014/main" id="{AE5E8820-B0F6-6D05-4F59-66C6CA08D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111" name="Rectangle 77">
            <a:extLst>
              <a:ext uri="{FF2B5EF4-FFF2-40B4-BE49-F238E27FC236}">
                <a16:creationId xmlns:a16="http://schemas.microsoft.com/office/drawing/2014/main" id="{C47AB9EF-C4EB-6596-8855-46AFDE779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112" name="Rectangle 78">
            <a:extLst>
              <a:ext uri="{FF2B5EF4-FFF2-40B4-BE49-F238E27FC236}">
                <a16:creationId xmlns:a16="http://schemas.microsoft.com/office/drawing/2014/main" id="{3655849E-2DFF-E7C8-40D6-4A605C90F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113" name="Rectangle 79">
            <a:extLst>
              <a:ext uri="{FF2B5EF4-FFF2-40B4-BE49-F238E27FC236}">
                <a16:creationId xmlns:a16="http://schemas.microsoft.com/office/drawing/2014/main" id="{7A0B60AD-95FD-EBC9-33D5-508D8C90A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114" name="Rectangle 80">
            <a:extLst>
              <a:ext uri="{FF2B5EF4-FFF2-40B4-BE49-F238E27FC236}">
                <a16:creationId xmlns:a16="http://schemas.microsoft.com/office/drawing/2014/main" id="{6A0BED59-FBB5-7215-ADEB-E86F2643B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115" name="Rectangle 81">
            <a:extLst>
              <a:ext uri="{FF2B5EF4-FFF2-40B4-BE49-F238E27FC236}">
                <a16:creationId xmlns:a16="http://schemas.microsoft.com/office/drawing/2014/main" id="{068F3A90-E0F5-994E-AD2F-D3975500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116" name="Rectangle 82">
            <a:extLst>
              <a:ext uri="{FF2B5EF4-FFF2-40B4-BE49-F238E27FC236}">
                <a16:creationId xmlns:a16="http://schemas.microsoft.com/office/drawing/2014/main" id="{5678BF2F-CB77-21A3-22DA-1311CF561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117" name="Rectangle 83">
            <a:extLst>
              <a:ext uri="{FF2B5EF4-FFF2-40B4-BE49-F238E27FC236}">
                <a16:creationId xmlns:a16="http://schemas.microsoft.com/office/drawing/2014/main" id="{D53D01B5-58AB-09BC-E5CB-154D60FE9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118" name="Rectangle 84">
            <a:extLst>
              <a:ext uri="{FF2B5EF4-FFF2-40B4-BE49-F238E27FC236}">
                <a16:creationId xmlns:a16="http://schemas.microsoft.com/office/drawing/2014/main" id="{6158EE51-0B04-C515-3A04-131FFA29F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119" name="Rectangle 85">
            <a:extLst>
              <a:ext uri="{FF2B5EF4-FFF2-40B4-BE49-F238E27FC236}">
                <a16:creationId xmlns:a16="http://schemas.microsoft.com/office/drawing/2014/main" id="{AA18B242-8265-534D-9E0D-F3378FA7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120" name="Rectangle 86">
            <a:extLst>
              <a:ext uri="{FF2B5EF4-FFF2-40B4-BE49-F238E27FC236}">
                <a16:creationId xmlns:a16="http://schemas.microsoft.com/office/drawing/2014/main" id="{D53B4E30-D34D-FE66-CD3D-7FD67CC77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121" name="Rectangle 87">
            <a:extLst>
              <a:ext uri="{FF2B5EF4-FFF2-40B4-BE49-F238E27FC236}">
                <a16:creationId xmlns:a16="http://schemas.microsoft.com/office/drawing/2014/main" id="{B99C82A8-3150-6088-5948-8AEBC8A56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22" name="Rectangle 88">
            <a:extLst>
              <a:ext uri="{FF2B5EF4-FFF2-40B4-BE49-F238E27FC236}">
                <a16:creationId xmlns:a16="http://schemas.microsoft.com/office/drawing/2014/main" id="{EAA05805-C6F8-51DD-FAF8-2CC3CDE34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23" name="Rectangle 89">
            <a:extLst>
              <a:ext uri="{FF2B5EF4-FFF2-40B4-BE49-F238E27FC236}">
                <a16:creationId xmlns:a16="http://schemas.microsoft.com/office/drawing/2014/main" id="{41666871-C414-ADED-F91F-22A98545C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24" name="Rectangle 90">
            <a:extLst>
              <a:ext uri="{FF2B5EF4-FFF2-40B4-BE49-F238E27FC236}">
                <a16:creationId xmlns:a16="http://schemas.microsoft.com/office/drawing/2014/main" id="{915585CB-9A4C-AD90-FD5D-D4BA4DC42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25" name="Rectangle 91">
            <a:extLst>
              <a:ext uri="{FF2B5EF4-FFF2-40B4-BE49-F238E27FC236}">
                <a16:creationId xmlns:a16="http://schemas.microsoft.com/office/drawing/2014/main" id="{A74AA3B4-377C-0043-9FD6-28729E72E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26" name="Rectangle 92">
            <a:extLst>
              <a:ext uri="{FF2B5EF4-FFF2-40B4-BE49-F238E27FC236}">
                <a16:creationId xmlns:a16="http://schemas.microsoft.com/office/drawing/2014/main" id="{F619BAEE-8F26-78F0-582B-AD7C8193E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27" name="Rectangle 93">
            <a:extLst>
              <a:ext uri="{FF2B5EF4-FFF2-40B4-BE49-F238E27FC236}">
                <a16:creationId xmlns:a16="http://schemas.microsoft.com/office/drawing/2014/main" id="{FE5508A3-1017-A081-1BCD-07EB0C373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28" name="Rectangle 94">
            <a:extLst>
              <a:ext uri="{FF2B5EF4-FFF2-40B4-BE49-F238E27FC236}">
                <a16:creationId xmlns:a16="http://schemas.microsoft.com/office/drawing/2014/main" id="{C33F1B47-4987-2DBB-7659-888CB1BFE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29" name="Rectangle 95">
            <a:extLst>
              <a:ext uri="{FF2B5EF4-FFF2-40B4-BE49-F238E27FC236}">
                <a16:creationId xmlns:a16="http://schemas.microsoft.com/office/drawing/2014/main" id="{C36880D0-EEBB-585B-8F22-9BF1D7355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30" name="Rectangle 96">
            <a:extLst>
              <a:ext uri="{FF2B5EF4-FFF2-40B4-BE49-F238E27FC236}">
                <a16:creationId xmlns:a16="http://schemas.microsoft.com/office/drawing/2014/main" id="{709DAA77-F07C-AC40-BE7B-1311A6C7C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31" name="Rectangle 97">
            <a:extLst>
              <a:ext uri="{FF2B5EF4-FFF2-40B4-BE49-F238E27FC236}">
                <a16:creationId xmlns:a16="http://schemas.microsoft.com/office/drawing/2014/main" id="{B9899215-4BFA-1E25-A6B6-F24222C47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32" name="Rectangle 98">
            <a:extLst>
              <a:ext uri="{FF2B5EF4-FFF2-40B4-BE49-F238E27FC236}">
                <a16:creationId xmlns:a16="http://schemas.microsoft.com/office/drawing/2014/main" id="{AC24B26E-E7B6-8C77-86B0-1475A1EC4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33" name="Rectangle 99">
            <a:extLst>
              <a:ext uri="{FF2B5EF4-FFF2-40B4-BE49-F238E27FC236}">
                <a16:creationId xmlns:a16="http://schemas.microsoft.com/office/drawing/2014/main" id="{B47032C1-88AE-AC18-EAFF-5533A7384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34" name="Rectangle 100">
            <a:extLst>
              <a:ext uri="{FF2B5EF4-FFF2-40B4-BE49-F238E27FC236}">
                <a16:creationId xmlns:a16="http://schemas.microsoft.com/office/drawing/2014/main" id="{56957B1E-A699-C7E9-1F13-28A2972BE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35" name="Rectangle 101">
            <a:extLst>
              <a:ext uri="{FF2B5EF4-FFF2-40B4-BE49-F238E27FC236}">
                <a16:creationId xmlns:a16="http://schemas.microsoft.com/office/drawing/2014/main" id="{7F739DC8-7E82-AE46-EDE1-FCC6FD563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36" name="Rectangle 102">
            <a:extLst>
              <a:ext uri="{FF2B5EF4-FFF2-40B4-BE49-F238E27FC236}">
                <a16:creationId xmlns:a16="http://schemas.microsoft.com/office/drawing/2014/main" id="{846FC71F-7FC5-A15B-B7A5-423AD11F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37" name="Rectangle 103">
            <a:extLst>
              <a:ext uri="{FF2B5EF4-FFF2-40B4-BE49-F238E27FC236}">
                <a16:creationId xmlns:a16="http://schemas.microsoft.com/office/drawing/2014/main" id="{04D74C5D-6D57-EBF2-643A-5201E8723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38" name="Rectangle 104">
            <a:extLst>
              <a:ext uri="{FF2B5EF4-FFF2-40B4-BE49-F238E27FC236}">
                <a16:creationId xmlns:a16="http://schemas.microsoft.com/office/drawing/2014/main" id="{133C372C-3FEA-F0F9-BFBD-382AE2AF7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39" name="Rectangle 105">
            <a:extLst>
              <a:ext uri="{FF2B5EF4-FFF2-40B4-BE49-F238E27FC236}">
                <a16:creationId xmlns:a16="http://schemas.microsoft.com/office/drawing/2014/main" id="{4F799C2E-C0A4-1F7E-C744-67E385F35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40" name="Rectangle 106">
            <a:extLst>
              <a:ext uri="{FF2B5EF4-FFF2-40B4-BE49-F238E27FC236}">
                <a16:creationId xmlns:a16="http://schemas.microsoft.com/office/drawing/2014/main" id="{988435FF-32EC-4FCF-7D7C-04834EB76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41" name="Rectangle 107">
            <a:extLst>
              <a:ext uri="{FF2B5EF4-FFF2-40B4-BE49-F238E27FC236}">
                <a16:creationId xmlns:a16="http://schemas.microsoft.com/office/drawing/2014/main" id="{4495E91E-CF72-5D83-59F2-C6E86B2F0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42" name="Rectangle 108">
            <a:extLst>
              <a:ext uri="{FF2B5EF4-FFF2-40B4-BE49-F238E27FC236}">
                <a16:creationId xmlns:a16="http://schemas.microsoft.com/office/drawing/2014/main" id="{D494A99F-2264-7212-F8DF-F4BCA9D5C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43" name="Rectangle 109">
            <a:extLst>
              <a:ext uri="{FF2B5EF4-FFF2-40B4-BE49-F238E27FC236}">
                <a16:creationId xmlns:a16="http://schemas.microsoft.com/office/drawing/2014/main" id="{3F90D409-A333-BC39-12F5-4328843AE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44" name="Rectangle 110">
            <a:extLst>
              <a:ext uri="{FF2B5EF4-FFF2-40B4-BE49-F238E27FC236}">
                <a16:creationId xmlns:a16="http://schemas.microsoft.com/office/drawing/2014/main" id="{CBE34F65-70E1-987D-F3BB-A40DEDF64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45" name="Rectangle 111">
            <a:extLst>
              <a:ext uri="{FF2B5EF4-FFF2-40B4-BE49-F238E27FC236}">
                <a16:creationId xmlns:a16="http://schemas.microsoft.com/office/drawing/2014/main" id="{A443F184-939B-2331-806E-B05373F26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46" name="Rectangle 112">
            <a:extLst>
              <a:ext uri="{FF2B5EF4-FFF2-40B4-BE49-F238E27FC236}">
                <a16:creationId xmlns:a16="http://schemas.microsoft.com/office/drawing/2014/main" id="{52B8A697-3D64-134A-C988-FF13C490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47" name="Rectangle 113">
            <a:extLst>
              <a:ext uri="{FF2B5EF4-FFF2-40B4-BE49-F238E27FC236}">
                <a16:creationId xmlns:a16="http://schemas.microsoft.com/office/drawing/2014/main" id="{7C573653-F67E-456D-3671-924D95C8B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48" name="Rectangle 114">
            <a:extLst>
              <a:ext uri="{FF2B5EF4-FFF2-40B4-BE49-F238E27FC236}">
                <a16:creationId xmlns:a16="http://schemas.microsoft.com/office/drawing/2014/main" id="{09F9403F-DC1A-44CB-DDBB-33830BEA8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49" name="Rectangle 115">
            <a:extLst>
              <a:ext uri="{FF2B5EF4-FFF2-40B4-BE49-F238E27FC236}">
                <a16:creationId xmlns:a16="http://schemas.microsoft.com/office/drawing/2014/main" id="{F84143CE-7FD4-EF21-5638-B0159C9D1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50" name="Rectangle 116">
            <a:extLst>
              <a:ext uri="{FF2B5EF4-FFF2-40B4-BE49-F238E27FC236}">
                <a16:creationId xmlns:a16="http://schemas.microsoft.com/office/drawing/2014/main" id="{DAAD7E8B-6925-63CE-89DD-C1B1AC113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51" name="Rectangle 117">
            <a:extLst>
              <a:ext uri="{FF2B5EF4-FFF2-40B4-BE49-F238E27FC236}">
                <a16:creationId xmlns:a16="http://schemas.microsoft.com/office/drawing/2014/main" id="{156C57E8-B443-9B0D-CEC3-DE446E3F2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52" name="Rectangle 118">
            <a:extLst>
              <a:ext uri="{FF2B5EF4-FFF2-40B4-BE49-F238E27FC236}">
                <a16:creationId xmlns:a16="http://schemas.microsoft.com/office/drawing/2014/main" id="{01FE4104-9142-BDC9-2273-016BC7F47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53" name="Rectangle 119">
            <a:extLst>
              <a:ext uri="{FF2B5EF4-FFF2-40B4-BE49-F238E27FC236}">
                <a16:creationId xmlns:a16="http://schemas.microsoft.com/office/drawing/2014/main" id="{A5E10EA1-0455-63D7-BAE4-2D2E49C5B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54" name="Rectangle 120">
            <a:extLst>
              <a:ext uri="{FF2B5EF4-FFF2-40B4-BE49-F238E27FC236}">
                <a16:creationId xmlns:a16="http://schemas.microsoft.com/office/drawing/2014/main" id="{115480BF-09C3-E463-30B5-13DC78FBB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55" name="Rectangle 121">
            <a:extLst>
              <a:ext uri="{FF2B5EF4-FFF2-40B4-BE49-F238E27FC236}">
                <a16:creationId xmlns:a16="http://schemas.microsoft.com/office/drawing/2014/main" id="{5E3CBE3B-64DE-5763-DD4A-DAD8F5E55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56" name="Rectangle 122">
            <a:extLst>
              <a:ext uri="{FF2B5EF4-FFF2-40B4-BE49-F238E27FC236}">
                <a16:creationId xmlns:a16="http://schemas.microsoft.com/office/drawing/2014/main" id="{A6C94DCF-41CE-FD83-6646-C3737A35F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57" name="Rectangle 123">
            <a:extLst>
              <a:ext uri="{FF2B5EF4-FFF2-40B4-BE49-F238E27FC236}">
                <a16:creationId xmlns:a16="http://schemas.microsoft.com/office/drawing/2014/main" id="{8D9CDE6C-9F99-D6FD-70AC-32116C998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3095677-C141-8A05-50BD-015141203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1:00</a:t>
            </a:r>
          </a:p>
        </p:txBody>
      </p:sp>
    </p:spTree>
    <p:extLst>
      <p:ext uri="{BB962C8B-B14F-4D97-AF65-F5344CB8AC3E}">
        <p14:creationId xmlns:p14="http://schemas.microsoft.com/office/powerpoint/2010/main" val="218364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3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4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6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8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9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1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4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7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10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30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4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60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7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900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20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3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50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700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8000"/>
                            </p:stCondLst>
                            <p:childTnLst>
                              <p:par>
                                <p:cTn id="18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900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  <p:audio>
              <p:cMediaNode showWhenStopped="0">
                <p:cTn id="18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</p:childTnLst>
        </p:cTn>
      </p:par>
    </p:tnLst>
    <p:bldLst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488761" y="1771543"/>
            <a:ext cx="8445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60%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Gain (China) = $12 (HK premium)</a:t>
            </a:r>
            <a:b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Loss is still 8% x $100 = $8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Critical Ratio = $12/$20 = 0.6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= Service Level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A075C-C7F5-4B19-9B0F-B2C26B3AEF77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SCM – 0.17</a:t>
            </a:r>
          </a:p>
        </p:txBody>
      </p:sp>
    </p:spTree>
    <p:extLst>
      <p:ext uri="{BB962C8B-B14F-4D97-AF65-F5344CB8AC3E}">
        <p14:creationId xmlns:p14="http://schemas.microsoft.com/office/powerpoint/2010/main" val="342687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590948" y="506344"/>
            <a:ext cx="7962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Queue – 0.07</a:t>
            </a:r>
          </a:p>
        </p:txBody>
      </p:sp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895279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322F4-59BC-AC4E-BEE3-958818EB6C09}"/>
              </a:ext>
            </a:extLst>
          </p:cNvPr>
          <p:cNvSpPr txBox="1"/>
          <p:nvPr/>
        </p:nvSpPr>
        <p:spPr>
          <a:xfrm>
            <a:off x="348342" y="2459504"/>
            <a:ext cx="8447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Fraction of servers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who are busy serving customers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on average = ______________</a:t>
            </a:r>
          </a:p>
        </p:txBody>
      </p:sp>
      <p:pic>
        <p:nvPicPr>
          <p:cNvPr id="132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C82B10B5-297C-1148-A683-4694762204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133" name="Rectangle 63">
            <a:extLst>
              <a:ext uri="{FF2B5EF4-FFF2-40B4-BE49-F238E27FC236}">
                <a16:creationId xmlns:a16="http://schemas.microsoft.com/office/drawing/2014/main" id="{B00572DC-2427-9C4D-9158-00A24E224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134" name="Rectangle 64">
            <a:extLst>
              <a:ext uri="{FF2B5EF4-FFF2-40B4-BE49-F238E27FC236}">
                <a16:creationId xmlns:a16="http://schemas.microsoft.com/office/drawing/2014/main" id="{4244CCDA-F452-404F-B9A9-DBE968E50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135" name="Rectangle 65">
            <a:extLst>
              <a:ext uri="{FF2B5EF4-FFF2-40B4-BE49-F238E27FC236}">
                <a16:creationId xmlns:a16="http://schemas.microsoft.com/office/drawing/2014/main" id="{2FE3E824-D92F-6847-A6B4-8FDEE5C2C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136" name="Rectangle 66">
            <a:extLst>
              <a:ext uri="{FF2B5EF4-FFF2-40B4-BE49-F238E27FC236}">
                <a16:creationId xmlns:a16="http://schemas.microsoft.com/office/drawing/2014/main" id="{BCFCE268-645F-C445-9F5B-9F14DE95D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137" name="Rectangle 67">
            <a:extLst>
              <a:ext uri="{FF2B5EF4-FFF2-40B4-BE49-F238E27FC236}">
                <a16:creationId xmlns:a16="http://schemas.microsoft.com/office/drawing/2014/main" id="{8C31FB31-106F-3842-834A-3FAAB0742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138" name="Rectangle 68">
            <a:extLst>
              <a:ext uri="{FF2B5EF4-FFF2-40B4-BE49-F238E27FC236}">
                <a16:creationId xmlns:a16="http://schemas.microsoft.com/office/drawing/2014/main" id="{EDE30277-29DB-124B-B86A-3B5155D03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139" name="Rectangle 69">
            <a:extLst>
              <a:ext uri="{FF2B5EF4-FFF2-40B4-BE49-F238E27FC236}">
                <a16:creationId xmlns:a16="http://schemas.microsoft.com/office/drawing/2014/main" id="{3908F1C7-B88C-384E-87AA-44224A6E8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140" name="Rectangle 70">
            <a:extLst>
              <a:ext uri="{FF2B5EF4-FFF2-40B4-BE49-F238E27FC236}">
                <a16:creationId xmlns:a16="http://schemas.microsoft.com/office/drawing/2014/main" id="{5ACFD78A-8AA9-094C-B42B-C9D3DCFDA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141" name="Rectangle 71">
            <a:extLst>
              <a:ext uri="{FF2B5EF4-FFF2-40B4-BE49-F238E27FC236}">
                <a16:creationId xmlns:a16="http://schemas.microsoft.com/office/drawing/2014/main" id="{B138D18F-4904-BB48-9082-9A1479249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142" name="Rectangle 72">
            <a:extLst>
              <a:ext uri="{FF2B5EF4-FFF2-40B4-BE49-F238E27FC236}">
                <a16:creationId xmlns:a16="http://schemas.microsoft.com/office/drawing/2014/main" id="{E620AFA1-39E0-1B4A-87FF-6252FBBA5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143" name="Rectangle 73">
            <a:extLst>
              <a:ext uri="{FF2B5EF4-FFF2-40B4-BE49-F238E27FC236}">
                <a16:creationId xmlns:a16="http://schemas.microsoft.com/office/drawing/2014/main" id="{21117B82-E71A-2445-85A3-71BCE500D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144" name="Rectangle 74">
            <a:extLst>
              <a:ext uri="{FF2B5EF4-FFF2-40B4-BE49-F238E27FC236}">
                <a16:creationId xmlns:a16="http://schemas.microsoft.com/office/drawing/2014/main" id="{39C3522E-1C86-7043-8449-39849D2D3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145" name="Rectangle 75">
            <a:extLst>
              <a:ext uri="{FF2B5EF4-FFF2-40B4-BE49-F238E27FC236}">
                <a16:creationId xmlns:a16="http://schemas.microsoft.com/office/drawing/2014/main" id="{D8B38D0C-32D1-8B4B-B100-6F420A57B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146" name="Rectangle 76">
            <a:extLst>
              <a:ext uri="{FF2B5EF4-FFF2-40B4-BE49-F238E27FC236}">
                <a16:creationId xmlns:a16="http://schemas.microsoft.com/office/drawing/2014/main" id="{68E2C449-F832-424A-BD64-F2BAD7FA4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147" name="Rectangle 77">
            <a:extLst>
              <a:ext uri="{FF2B5EF4-FFF2-40B4-BE49-F238E27FC236}">
                <a16:creationId xmlns:a16="http://schemas.microsoft.com/office/drawing/2014/main" id="{6C95FCBA-749A-4742-ACBC-A3252B0D3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148" name="Rectangle 78">
            <a:extLst>
              <a:ext uri="{FF2B5EF4-FFF2-40B4-BE49-F238E27FC236}">
                <a16:creationId xmlns:a16="http://schemas.microsoft.com/office/drawing/2014/main" id="{39AA57D3-3E19-2249-BE4E-883B171A1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149" name="Rectangle 79">
            <a:extLst>
              <a:ext uri="{FF2B5EF4-FFF2-40B4-BE49-F238E27FC236}">
                <a16:creationId xmlns:a16="http://schemas.microsoft.com/office/drawing/2014/main" id="{59C1EAC6-5687-8B4D-B3BF-21A712A3D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150" name="Rectangle 80">
            <a:extLst>
              <a:ext uri="{FF2B5EF4-FFF2-40B4-BE49-F238E27FC236}">
                <a16:creationId xmlns:a16="http://schemas.microsoft.com/office/drawing/2014/main" id="{849B23FC-C8DF-4E4E-AC16-D317E744B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151" name="Rectangle 81">
            <a:extLst>
              <a:ext uri="{FF2B5EF4-FFF2-40B4-BE49-F238E27FC236}">
                <a16:creationId xmlns:a16="http://schemas.microsoft.com/office/drawing/2014/main" id="{C9D54397-8247-574B-9686-FE916BBC5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152" name="Rectangle 82">
            <a:extLst>
              <a:ext uri="{FF2B5EF4-FFF2-40B4-BE49-F238E27FC236}">
                <a16:creationId xmlns:a16="http://schemas.microsoft.com/office/drawing/2014/main" id="{9ACBCEF6-39CD-544E-93CF-890D45A2C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153" name="Rectangle 83">
            <a:extLst>
              <a:ext uri="{FF2B5EF4-FFF2-40B4-BE49-F238E27FC236}">
                <a16:creationId xmlns:a16="http://schemas.microsoft.com/office/drawing/2014/main" id="{803D913A-2E97-7A49-A0BF-2D60FD9B8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154" name="Rectangle 84">
            <a:extLst>
              <a:ext uri="{FF2B5EF4-FFF2-40B4-BE49-F238E27FC236}">
                <a16:creationId xmlns:a16="http://schemas.microsoft.com/office/drawing/2014/main" id="{8C3E10D4-6479-2743-BEB5-A8947799D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155" name="Rectangle 85">
            <a:extLst>
              <a:ext uri="{FF2B5EF4-FFF2-40B4-BE49-F238E27FC236}">
                <a16:creationId xmlns:a16="http://schemas.microsoft.com/office/drawing/2014/main" id="{02260F3E-EF98-364B-AD2E-7FCA7C5C9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156" name="Rectangle 86">
            <a:extLst>
              <a:ext uri="{FF2B5EF4-FFF2-40B4-BE49-F238E27FC236}">
                <a16:creationId xmlns:a16="http://schemas.microsoft.com/office/drawing/2014/main" id="{5F548F49-3AC3-EA4D-AD83-1E7E7CE32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157" name="Rectangle 87">
            <a:extLst>
              <a:ext uri="{FF2B5EF4-FFF2-40B4-BE49-F238E27FC236}">
                <a16:creationId xmlns:a16="http://schemas.microsoft.com/office/drawing/2014/main" id="{2E91266E-1ABD-9549-AF05-3E83ABD1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58" name="Rectangle 88">
            <a:extLst>
              <a:ext uri="{FF2B5EF4-FFF2-40B4-BE49-F238E27FC236}">
                <a16:creationId xmlns:a16="http://schemas.microsoft.com/office/drawing/2014/main" id="{7C3323C0-4FEA-7C4D-A807-B5599F4E5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59" name="Rectangle 89">
            <a:extLst>
              <a:ext uri="{FF2B5EF4-FFF2-40B4-BE49-F238E27FC236}">
                <a16:creationId xmlns:a16="http://schemas.microsoft.com/office/drawing/2014/main" id="{401B9688-8F0D-834A-A29D-4A606977D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60" name="Rectangle 90">
            <a:extLst>
              <a:ext uri="{FF2B5EF4-FFF2-40B4-BE49-F238E27FC236}">
                <a16:creationId xmlns:a16="http://schemas.microsoft.com/office/drawing/2014/main" id="{B933009A-B2A5-2447-A426-C9691DF28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61" name="Rectangle 91">
            <a:extLst>
              <a:ext uri="{FF2B5EF4-FFF2-40B4-BE49-F238E27FC236}">
                <a16:creationId xmlns:a16="http://schemas.microsoft.com/office/drawing/2014/main" id="{535D382D-AB06-E84F-BAEE-68AFF769D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62" name="Rectangle 92">
            <a:extLst>
              <a:ext uri="{FF2B5EF4-FFF2-40B4-BE49-F238E27FC236}">
                <a16:creationId xmlns:a16="http://schemas.microsoft.com/office/drawing/2014/main" id="{59FB1547-7356-6846-8B7B-C2858AE1A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63" name="Rectangle 93">
            <a:extLst>
              <a:ext uri="{FF2B5EF4-FFF2-40B4-BE49-F238E27FC236}">
                <a16:creationId xmlns:a16="http://schemas.microsoft.com/office/drawing/2014/main" id="{62EBCA92-7A09-B44C-A455-EAAFEE807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64" name="Rectangle 94">
            <a:extLst>
              <a:ext uri="{FF2B5EF4-FFF2-40B4-BE49-F238E27FC236}">
                <a16:creationId xmlns:a16="http://schemas.microsoft.com/office/drawing/2014/main" id="{03228412-9FFC-2D4E-8ABD-D0F5DF1B5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65" name="Rectangle 95">
            <a:extLst>
              <a:ext uri="{FF2B5EF4-FFF2-40B4-BE49-F238E27FC236}">
                <a16:creationId xmlns:a16="http://schemas.microsoft.com/office/drawing/2014/main" id="{687C488C-D492-534A-B8B7-7BF37C9EC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66" name="Rectangle 96">
            <a:extLst>
              <a:ext uri="{FF2B5EF4-FFF2-40B4-BE49-F238E27FC236}">
                <a16:creationId xmlns:a16="http://schemas.microsoft.com/office/drawing/2014/main" id="{46B61098-8895-A34E-9C7D-5EECC117D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67" name="Rectangle 97">
            <a:extLst>
              <a:ext uri="{FF2B5EF4-FFF2-40B4-BE49-F238E27FC236}">
                <a16:creationId xmlns:a16="http://schemas.microsoft.com/office/drawing/2014/main" id="{81E9DDAC-43DE-9E4A-9732-F46C045A6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68" name="Rectangle 98">
            <a:extLst>
              <a:ext uri="{FF2B5EF4-FFF2-40B4-BE49-F238E27FC236}">
                <a16:creationId xmlns:a16="http://schemas.microsoft.com/office/drawing/2014/main" id="{6624AA1E-68C4-3744-93C1-51ADFD0C9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69" name="Rectangle 99">
            <a:extLst>
              <a:ext uri="{FF2B5EF4-FFF2-40B4-BE49-F238E27FC236}">
                <a16:creationId xmlns:a16="http://schemas.microsoft.com/office/drawing/2014/main" id="{4D5EC32F-25B3-9B4B-8BCC-B267048B1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70" name="Rectangle 100">
            <a:extLst>
              <a:ext uri="{FF2B5EF4-FFF2-40B4-BE49-F238E27FC236}">
                <a16:creationId xmlns:a16="http://schemas.microsoft.com/office/drawing/2014/main" id="{3F2D84CD-577C-FD49-91A5-378C9F14F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71" name="Rectangle 101">
            <a:extLst>
              <a:ext uri="{FF2B5EF4-FFF2-40B4-BE49-F238E27FC236}">
                <a16:creationId xmlns:a16="http://schemas.microsoft.com/office/drawing/2014/main" id="{8DADF81B-B5D8-114D-8BC8-FFE4835B8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72" name="Rectangle 102">
            <a:extLst>
              <a:ext uri="{FF2B5EF4-FFF2-40B4-BE49-F238E27FC236}">
                <a16:creationId xmlns:a16="http://schemas.microsoft.com/office/drawing/2014/main" id="{55E77EEC-9273-E246-B51D-A2F7B7D3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73" name="Rectangle 103">
            <a:extLst>
              <a:ext uri="{FF2B5EF4-FFF2-40B4-BE49-F238E27FC236}">
                <a16:creationId xmlns:a16="http://schemas.microsoft.com/office/drawing/2014/main" id="{E2EB130C-22F9-774D-9158-CE706BD99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74" name="Rectangle 104">
            <a:extLst>
              <a:ext uri="{FF2B5EF4-FFF2-40B4-BE49-F238E27FC236}">
                <a16:creationId xmlns:a16="http://schemas.microsoft.com/office/drawing/2014/main" id="{81AF5B99-FF94-F946-8112-A7357AD69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75" name="Rectangle 105">
            <a:extLst>
              <a:ext uri="{FF2B5EF4-FFF2-40B4-BE49-F238E27FC236}">
                <a16:creationId xmlns:a16="http://schemas.microsoft.com/office/drawing/2014/main" id="{23A6AA62-38CB-B241-B62E-D8CAB068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76" name="Rectangle 106">
            <a:extLst>
              <a:ext uri="{FF2B5EF4-FFF2-40B4-BE49-F238E27FC236}">
                <a16:creationId xmlns:a16="http://schemas.microsoft.com/office/drawing/2014/main" id="{7DB3CADA-EAAC-F349-A725-D4EDAF5CB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77" name="Rectangle 107">
            <a:extLst>
              <a:ext uri="{FF2B5EF4-FFF2-40B4-BE49-F238E27FC236}">
                <a16:creationId xmlns:a16="http://schemas.microsoft.com/office/drawing/2014/main" id="{5F6995F6-7818-5944-BD45-E1AE7693A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78" name="Rectangle 108">
            <a:extLst>
              <a:ext uri="{FF2B5EF4-FFF2-40B4-BE49-F238E27FC236}">
                <a16:creationId xmlns:a16="http://schemas.microsoft.com/office/drawing/2014/main" id="{9068764E-B392-1044-8A9C-C2A697E1A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79" name="Rectangle 109">
            <a:extLst>
              <a:ext uri="{FF2B5EF4-FFF2-40B4-BE49-F238E27FC236}">
                <a16:creationId xmlns:a16="http://schemas.microsoft.com/office/drawing/2014/main" id="{28A26965-CE57-E241-8A7F-6513C9607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80" name="Rectangle 110">
            <a:extLst>
              <a:ext uri="{FF2B5EF4-FFF2-40B4-BE49-F238E27FC236}">
                <a16:creationId xmlns:a16="http://schemas.microsoft.com/office/drawing/2014/main" id="{12CA950C-0BC4-0041-8135-574D6CABC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81" name="Rectangle 111">
            <a:extLst>
              <a:ext uri="{FF2B5EF4-FFF2-40B4-BE49-F238E27FC236}">
                <a16:creationId xmlns:a16="http://schemas.microsoft.com/office/drawing/2014/main" id="{F2B5FB12-1A9C-CC4D-B175-A38A446A8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82" name="Rectangle 112">
            <a:extLst>
              <a:ext uri="{FF2B5EF4-FFF2-40B4-BE49-F238E27FC236}">
                <a16:creationId xmlns:a16="http://schemas.microsoft.com/office/drawing/2014/main" id="{FBE1D30B-01F2-CA4E-B3B4-FB10D1AAD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83" name="Rectangle 113">
            <a:extLst>
              <a:ext uri="{FF2B5EF4-FFF2-40B4-BE49-F238E27FC236}">
                <a16:creationId xmlns:a16="http://schemas.microsoft.com/office/drawing/2014/main" id="{C6EDDBFA-4582-E745-939A-54B600370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84" name="Rectangle 114">
            <a:extLst>
              <a:ext uri="{FF2B5EF4-FFF2-40B4-BE49-F238E27FC236}">
                <a16:creationId xmlns:a16="http://schemas.microsoft.com/office/drawing/2014/main" id="{C5C5EA17-31E6-AD4C-8425-E02A39BDF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85" name="Rectangle 115">
            <a:extLst>
              <a:ext uri="{FF2B5EF4-FFF2-40B4-BE49-F238E27FC236}">
                <a16:creationId xmlns:a16="http://schemas.microsoft.com/office/drawing/2014/main" id="{1272BE9F-B923-544B-9350-6CA6B8B75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86" name="Rectangle 116">
            <a:extLst>
              <a:ext uri="{FF2B5EF4-FFF2-40B4-BE49-F238E27FC236}">
                <a16:creationId xmlns:a16="http://schemas.microsoft.com/office/drawing/2014/main" id="{26E0757A-D82E-6E4C-9CAD-68626801B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87" name="Rectangle 117">
            <a:extLst>
              <a:ext uri="{FF2B5EF4-FFF2-40B4-BE49-F238E27FC236}">
                <a16:creationId xmlns:a16="http://schemas.microsoft.com/office/drawing/2014/main" id="{38614128-CE71-4B4C-88DA-C7C04966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88" name="Rectangle 118">
            <a:extLst>
              <a:ext uri="{FF2B5EF4-FFF2-40B4-BE49-F238E27FC236}">
                <a16:creationId xmlns:a16="http://schemas.microsoft.com/office/drawing/2014/main" id="{A174890C-89A3-A140-AA92-F13507108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89" name="Rectangle 119">
            <a:extLst>
              <a:ext uri="{FF2B5EF4-FFF2-40B4-BE49-F238E27FC236}">
                <a16:creationId xmlns:a16="http://schemas.microsoft.com/office/drawing/2014/main" id="{564470C9-9620-674B-9B9B-EDC5B062A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90" name="Rectangle 120">
            <a:extLst>
              <a:ext uri="{FF2B5EF4-FFF2-40B4-BE49-F238E27FC236}">
                <a16:creationId xmlns:a16="http://schemas.microsoft.com/office/drawing/2014/main" id="{3754C06B-DA19-F84E-8626-986F25729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91" name="Rectangle 121">
            <a:extLst>
              <a:ext uri="{FF2B5EF4-FFF2-40B4-BE49-F238E27FC236}">
                <a16:creationId xmlns:a16="http://schemas.microsoft.com/office/drawing/2014/main" id="{6639F7AE-071F-5B4A-9800-3E73D38BF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92" name="Rectangle 122">
            <a:extLst>
              <a:ext uri="{FF2B5EF4-FFF2-40B4-BE49-F238E27FC236}">
                <a16:creationId xmlns:a16="http://schemas.microsoft.com/office/drawing/2014/main" id="{FD6CAB69-7745-BD42-8213-8B5B62DC9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93" name="Rectangle 123">
            <a:extLst>
              <a:ext uri="{FF2B5EF4-FFF2-40B4-BE49-F238E27FC236}">
                <a16:creationId xmlns:a16="http://schemas.microsoft.com/office/drawing/2014/main" id="{7B3E6BDF-BFB5-4D47-92AC-ED3BE40A8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1193252-1E4C-774E-A592-256490655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</p:spTree>
    <p:extLst>
      <p:ext uri="{BB962C8B-B14F-4D97-AF65-F5344CB8AC3E}">
        <p14:creationId xmlns:p14="http://schemas.microsoft.com/office/powerpoint/2010/main" val="107473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2"/>
                </p:tgtEl>
              </p:cMediaNode>
            </p:audio>
          </p:childTnLst>
        </p:cTn>
      </p:par>
    </p:tnLst>
    <p:bldLst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1074233" y="1457322"/>
            <a:ext cx="727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Utilization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9FBB7-D206-4743-A297-021C00516CE4}"/>
              </a:ext>
            </a:extLst>
          </p:cNvPr>
          <p:cNvSpPr txBox="1"/>
          <p:nvPr/>
        </p:nvSpPr>
        <p:spPr>
          <a:xfrm>
            <a:off x="590948" y="506344"/>
            <a:ext cx="7962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Queue – 0.07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20CA7-55E2-0AAA-ECBF-A43295DB7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710" y="2380652"/>
            <a:ext cx="4386580" cy="31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7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972944" y="1461514"/>
            <a:ext cx="7493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What is </a:t>
            </a:r>
            <a:r>
              <a:rPr lang="en-US" sz="4000" u="sng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not</a:t>
            </a: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the benefit of pooling queues?: Reducing…</a:t>
            </a:r>
          </a:p>
        </p:txBody>
      </p:sp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C238F-6975-4328-BED8-417A90875D70}"/>
              </a:ext>
            </a:extLst>
          </p:cNvPr>
          <p:cNvSpPr txBox="1"/>
          <p:nvPr/>
        </p:nvSpPr>
        <p:spPr>
          <a:xfrm>
            <a:off x="590948" y="506344"/>
            <a:ext cx="7962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Queue – 0.09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DC235A9-2595-B948-AAFE-43F0E9EA144E}"/>
              </a:ext>
            </a:extLst>
          </p:cNvPr>
          <p:cNvSpPr txBox="1"/>
          <p:nvPr/>
        </p:nvSpPr>
        <p:spPr>
          <a:xfrm>
            <a:off x="473529" y="2966890"/>
            <a:ext cx="8196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lphaUcPeriod"/>
            </a:pP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time in queue</a:t>
            </a:r>
          </a:p>
          <a:p>
            <a:pPr marL="742950" indent="-742950" algn="ctr">
              <a:buAutoNum type="alphaUcPeriod"/>
            </a:pP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flow time</a:t>
            </a:r>
          </a:p>
          <a:p>
            <a:pPr marL="742950" indent="-742950" algn="ctr">
              <a:buAutoNum type="alphaUcPeriod"/>
            </a:pP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# customers in queue</a:t>
            </a:r>
          </a:p>
          <a:p>
            <a:pPr marL="742950" indent="-742950" algn="ctr">
              <a:buAutoNum type="alphaUcPeriod"/>
            </a:pP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# customers in service</a:t>
            </a:r>
          </a:p>
        </p:txBody>
      </p:sp>
      <p:pic>
        <p:nvPicPr>
          <p:cNvPr id="133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810452F9-2C7A-A447-AB3D-FFA28BAC5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134" name="Rectangle 63">
            <a:extLst>
              <a:ext uri="{FF2B5EF4-FFF2-40B4-BE49-F238E27FC236}">
                <a16:creationId xmlns:a16="http://schemas.microsoft.com/office/drawing/2014/main" id="{5B031996-A911-F142-AAF9-54D586C4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135" name="Rectangle 64">
            <a:extLst>
              <a:ext uri="{FF2B5EF4-FFF2-40B4-BE49-F238E27FC236}">
                <a16:creationId xmlns:a16="http://schemas.microsoft.com/office/drawing/2014/main" id="{1FFFA9B3-9CD8-344C-88D8-ABAED6018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136" name="Rectangle 65">
            <a:extLst>
              <a:ext uri="{FF2B5EF4-FFF2-40B4-BE49-F238E27FC236}">
                <a16:creationId xmlns:a16="http://schemas.microsoft.com/office/drawing/2014/main" id="{EE7068C2-EC7C-FE49-8E93-DF5F18AEF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137" name="Rectangle 66">
            <a:extLst>
              <a:ext uri="{FF2B5EF4-FFF2-40B4-BE49-F238E27FC236}">
                <a16:creationId xmlns:a16="http://schemas.microsoft.com/office/drawing/2014/main" id="{3CA5AD6E-F59E-9646-B183-4ADA20A02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138" name="Rectangle 67">
            <a:extLst>
              <a:ext uri="{FF2B5EF4-FFF2-40B4-BE49-F238E27FC236}">
                <a16:creationId xmlns:a16="http://schemas.microsoft.com/office/drawing/2014/main" id="{03D3851C-2239-454B-AFA2-02861D161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139" name="Rectangle 68">
            <a:extLst>
              <a:ext uri="{FF2B5EF4-FFF2-40B4-BE49-F238E27FC236}">
                <a16:creationId xmlns:a16="http://schemas.microsoft.com/office/drawing/2014/main" id="{797B1310-6EBE-9144-A4AE-FDDD6109F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140" name="Rectangle 69">
            <a:extLst>
              <a:ext uri="{FF2B5EF4-FFF2-40B4-BE49-F238E27FC236}">
                <a16:creationId xmlns:a16="http://schemas.microsoft.com/office/drawing/2014/main" id="{4C4932B4-29B3-DF4D-BD8E-180CF0D74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141" name="Rectangle 70">
            <a:extLst>
              <a:ext uri="{FF2B5EF4-FFF2-40B4-BE49-F238E27FC236}">
                <a16:creationId xmlns:a16="http://schemas.microsoft.com/office/drawing/2014/main" id="{4B573922-8BA7-8544-9F41-61ED950DA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142" name="Rectangle 71">
            <a:extLst>
              <a:ext uri="{FF2B5EF4-FFF2-40B4-BE49-F238E27FC236}">
                <a16:creationId xmlns:a16="http://schemas.microsoft.com/office/drawing/2014/main" id="{9B89EF6E-C04D-3743-89B4-51F781A84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143" name="Rectangle 72">
            <a:extLst>
              <a:ext uri="{FF2B5EF4-FFF2-40B4-BE49-F238E27FC236}">
                <a16:creationId xmlns:a16="http://schemas.microsoft.com/office/drawing/2014/main" id="{4ACD450A-B5E5-FB4A-B7F7-CF1E45EDE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144" name="Rectangle 73">
            <a:extLst>
              <a:ext uri="{FF2B5EF4-FFF2-40B4-BE49-F238E27FC236}">
                <a16:creationId xmlns:a16="http://schemas.microsoft.com/office/drawing/2014/main" id="{8B44EB85-5D3A-B947-B12D-C2A18D72A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145" name="Rectangle 74">
            <a:extLst>
              <a:ext uri="{FF2B5EF4-FFF2-40B4-BE49-F238E27FC236}">
                <a16:creationId xmlns:a16="http://schemas.microsoft.com/office/drawing/2014/main" id="{3DF88F78-7FDB-E84F-95FD-BE4016E72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146" name="Rectangle 75">
            <a:extLst>
              <a:ext uri="{FF2B5EF4-FFF2-40B4-BE49-F238E27FC236}">
                <a16:creationId xmlns:a16="http://schemas.microsoft.com/office/drawing/2014/main" id="{4FC1F722-3362-C34A-906B-F82043DF4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147" name="Rectangle 76">
            <a:extLst>
              <a:ext uri="{FF2B5EF4-FFF2-40B4-BE49-F238E27FC236}">
                <a16:creationId xmlns:a16="http://schemas.microsoft.com/office/drawing/2014/main" id="{88F17D40-AED5-2F44-A0FD-7DE1042C7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148" name="Rectangle 77">
            <a:extLst>
              <a:ext uri="{FF2B5EF4-FFF2-40B4-BE49-F238E27FC236}">
                <a16:creationId xmlns:a16="http://schemas.microsoft.com/office/drawing/2014/main" id="{01030FEC-F125-7F4C-BC66-990591927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149" name="Rectangle 78">
            <a:extLst>
              <a:ext uri="{FF2B5EF4-FFF2-40B4-BE49-F238E27FC236}">
                <a16:creationId xmlns:a16="http://schemas.microsoft.com/office/drawing/2014/main" id="{7178A4AC-68E0-C649-A98B-E06A7F105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150" name="Rectangle 79">
            <a:extLst>
              <a:ext uri="{FF2B5EF4-FFF2-40B4-BE49-F238E27FC236}">
                <a16:creationId xmlns:a16="http://schemas.microsoft.com/office/drawing/2014/main" id="{8ABF09B5-7CF8-B940-BC41-4267920EE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151" name="Rectangle 80">
            <a:extLst>
              <a:ext uri="{FF2B5EF4-FFF2-40B4-BE49-F238E27FC236}">
                <a16:creationId xmlns:a16="http://schemas.microsoft.com/office/drawing/2014/main" id="{C989052B-2BCB-CB4F-BECE-9993A020A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152" name="Rectangle 81">
            <a:extLst>
              <a:ext uri="{FF2B5EF4-FFF2-40B4-BE49-F238E27FC236}">
                <a16:creationId xmlns:a16="http://schemas.microsoft.com/office/drawing/2014/main" id="{FE9CC1C5-A7C5-E645-B8A8-4CE35784C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153" name="Rectangle 82">
            <a:extLst>
              <a:ext uri="{FF2B5EF4-FFF2-40B4-BE49-F238E27FC236}">
                <a16:creationId xmlns:a16="http://schemas.microsoft.com/office/drawing/2014/main" id="{68219263-D204-724D-A496-C307C798A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154" name="Rectangle 83">
            <a:extLst>
              <a:ext uri="{FF2B5EF4-FFF2-40B4-BE49-F238E27FC236}">
                <a16:creationId xmlns:a16="http://schemas.microsoft.com/office/drawing/2014/main" id="{6860FF6A-407D-AB41-8892-6BE41D61A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155" name="Rectangle 84">
            <a:extLst>
              <a:ext uri="{FF2B5EF4-FFF2-40B4-BE49-F238E27FC236}">
                <a16:creationId xmlns:a16="http://schemas.microsoft.com/office/drawing/2014/main" id="{3AAE54C0-0716-3D4B-914B-1773576D7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156" name="Rectangle 85">
            <a:extLst>
              <a:ext uri="{FF2B5EF4-FFF2-40B4-BE49-F238E27FC236}">
                <a16:creationId xmlns:a16="http://schemas.microsoft.com/office/drawing/2014/main" id="{E6419452-E8C5-DA43-9146-79A1B0DC2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157" name="Rectangle 86">
            <a:extLst>
              <a:ext uri="{FF2B5EF4-FFF2-40B4-BE49-F238E27FC236}">
                <a16:creationId xmlns:a16="http://schemas.microsoft.com/office/drawing/2014/main" id="{011A3C2C-2787-4743-ADAD-03BA233A1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158" name="Rectangle 87">
            <a:extLst>
              <a:ext uri="{FF2B5EF4-FFF2-40B4-BE49-F238E27FC236}">
                <a16:creationId xmlns:a16="http://schemas.microsoft.com/office/drawing/2014/main" id="{48C15FE3-2920-A843-B1C2-0E79170A8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59" name="Rectangle 88">
            <a:extLst>
              <a:ext uri="{FF2B5EF4-FFF2-40B4-BE49-F238E27FC236}">
                <a16:creationId xmlns:a16="http://schemas.microsoft.com/office/drawing/2014/main" id="{162E56C0-606A-CB48-BE32-5D0597FD7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60" name="Rectangle 89">
            <a:extLst>
              <a:ext uri="{FF2B5EF4-FFF2-40B4-BE49-F238E27FC236}">
                <a16:creationId xmlns:a16="http://schemas.microsoft.com/office/drawing/2014/main" id="{AAC85536-E5E9-FF40-B217-FB3E008FD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61" name="Rectangle 90">
            <a:extLst>
              <a:ext uri="{FF2B5EF4-FFF2-40B4-BE49-F238E27FC236}">
                <a16:creationId xmlns:a16="http://schemas.microsoft.com/office/drawing/2014/main" id="{64A4F9FE-CC9E-3346-9737-780C005EA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62" name="Rectangle 91">
            <a:extLst>
              <a:ext uri="{FF2B5EF4-FFF2-40B4-BE49-F238E27FC236}">
                <a16:creationId xmlns:a16="http://schemas.microsoft.com/office/drawing/2014/main" id="{88E388C2-B69B-2542-A5C2-8348A5EDB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63" name="Rectangle 92">
            <a:extLst>
              <a:ext uri="{FF2B5EF4-FFF2-40B4-BE49-F238E27FC236}">
                <a16:creationId xmlns:a16="http://schemas.microsoft.com/office/drawing/2014/main" id="{87753419-AFCC-EC4E-A33F-B5E34C1A8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64" name="Rectangle 93">
            <a:extLst>
              <a:ext uri="{FF2B5EF4-FFF2-40B4-BE49-F238E27FC236}">
                <a16:creationId xmlns:a16="http://schemas.microsoft.com/office/drawing/2014/main" id="{F792EB48-F019-7246-809A-73E2050B0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65" name="Rectangle 94">
            <a:extLst>
              <a:ext uri="{FF2B5EF4-FFF2-40B4-BE49-F238E27FC236}">
                <a16:creationId xmlns:a16="http://schemas.microsoft.com/office/drawing/2014/main" id="{CE79DFE0-33A1-2145-910C-D0BB5F237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66" name="Rectangle 95">
            <a:extLst>
              <a:ext uri="{FF2B5EF4-FFF2-40B4-BE49-F238E27FC236}">
                <a16:creationId xmlns:a16="http://schemas.microsoft.com/office/drawing/2014/main" id="{74B83778-DBB2-DF40-9D39-77E4FAF05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67" name="Rectangle 96">
            <a:extLst>
              <a:ext uri="{FF2B5EF4-FFF2-40B4-BE49-F238E27FC236}">
                <a16:creationId xmlns:a16="http://schemas.microsoft.com/office/drawing/2014/main" id="{2A47C033-C709-D646-A66B-B744B3ABF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68" name="Rectangle 97">
            <a:extLst>
              <a:ext uri="{FF2B5EF4-FFF2-40B4-BE49-F238E27FC236}">
                <a16:creationId xmlns:a16="http://schemas.microsoft.com/office/drawing/2014/main" id="{2E7B46E7-3504-E34D-ABC9-4971FAC0A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69" name="Rectangle 98">
            <a:extLst>
              <a:ext uri="{FF2B5EF4-FFF2-40B4-BE49-F238E27FC236}">
                <a16:creationId xmlns:a16="http://schemas.microsoft.com/office/drawing/2014/main" id="{B8BBCC31-6614-164C-A759-8E8D623E5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70" name="Rectangle 99">
            <a:extLst>
              <a:ext uri="{FF2B5EF4-FFF2-40B4-BE49-F238E27FC236}">
                <a16:creationId xmlns:a16="http://schemas.microsoft.com/office/drawing/2014/main" id="{CA6D142A-D0BE-0F45-B777-D7E713AA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71" name="Rectangle 100">
            <a:extLst>
              <a:ext uri="{FF2B5EF4-FFF2-40B4-BE49-F238E27FC236}">
                <a16:creationId xmlns:a16="http://schemas.microsoft.com/office/drawing/2014/main" id="{EF6E1D2D-07DF-2545-84B7-6C73D7E70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72" name="Rectangle 101">
            <a:extLst>
              <a:ext uri="{FF2B5EF4-FFF2-40B4-BE49-F238E27FC236}">
                <a16:creationId xmlns:a16="http://schemas.microsoft.com/office/drawing/2014/main" id="{E5A864AE-31F8-1A4C-98AB-EECF7059D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73" name="Rectangle 102">
            <a:extLst>
              <a:ext uri="{FF2B5EF4-FFF2-40B4-BE49-F238E27FC236}">
                <a16:creationId xmlns:a16="http://schemas.microsoft.com/office/drawing/2014/main" id="{7E34C562-8082-FC4E-9C4D-54E4A181A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74" name="Rectangle 103">
            <a:extLst>
              <a:ext uri="{FF2B5EF4-FFF2-40B4-BE49-F238E27FC236}">
                <a16:creationId xmlns:a16="http://schemas.microsoft.com/office/drawing/2014/main" id="{46B13C4B-2157-5048-87F4-90722E14D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75" name="Rectangle 104">
            <a:extLst>
              <a:ext uri="{FF2B5EF4-FFF2-40B4-BE49-F238E27FC236}">
                <a16:creationId xmlns:a16="http://schemas.microsoft.com/office/drawing/2014/main" id="{E4BA27F3-68CD-1B47-9518-EE2BE5E52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76" name="Rectangle 105">
            <a:extLst>
              <a:ext uri="{FF2B5EF4-FFF2-40B4-BE49-F238E27FC236}">
                <a16:creationId xmlns:a16="http://schemas.microsoft.com/office/drawing/2014/main" id="{32EBA498-E474-874A-B0A1-0CA7DC64A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77" name="Rectangle 106">
            <a:extLst>
              <a:ext uri="{FF2B5EF4-FFF2-40B4-BE49-F238E27FC236}">
                <a16:creationId xmlns:a16="http://schemas.microsoft.com/office/drawing/2014/main" id="{C05019D5-7E13-2948-AA43-C3268F1AB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78" name="Rectangle 107">
            <a:extLst>
              <a:ext uri="{FF2B5EF4-FFF2-40B4-BE49-F238E27FC236}">
                <a16:creationId xmlns:a16="http://schemas.microsoft.com/office/drawing/2014/main" id="{072D367B-AE2C-2240-98E1-16DAA6983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79" name="Rectangle 108">
            <a:extLst>
              <a:ext uri="{FF2B5EF4-FFF2-40B4-BE49-F238E27FC236}">
                <a16:creationId xmlns:a16="http://schemas.microsoft.com/office/drawing/2014/main" id="{50A4FB29-1A71-FC4E-BE25-FC2996BF6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80" name="Rectangle 109">
            <a:extLst>
              <a:ext uri="{FF2B5EF4-FFF2-40B4-BE49-F238E27FC236}">
                <a16:creationId xmlns:a16="http://schemas.microsoft.com/office/drawing/2014/main" id="{C427E755-F732-044F-82F1-85EF27591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81" name="Rectangle 110">
            <a:extLst>
              <a:ext uri="{FF2B5EF4-FFF2-40B4-BE49-F238E27FC236}">
                <a16:creationId xmlns:a16="http://schemas.microsoft.com/office/drawing/2014/main" id="{4C6DA4FE-6C90-8841-AC9C-400D542B2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82" name="Rectangle 111">
            <a:extLst>
              <a:ext uri="{FF2B5EF4-FFF2-40B4-BE49-F238E27FC236}">
                <a16:creationId xmlns:a16="http://schemas.microsoft.com/office/drawing/2014/main" id="{27FED9CF-42E7-2746-BE57-CDEB23917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83" name="Rectangle 112">
            <a:extLst>
              <a:ext uri="{FF2B5EF4-FFF2-40B4-BE49-F238E27FC236}">
                <a16:creationId xmlns:a16="http://schemas.microsoft.com/office/drawing/2014/main" id="{2923857F-2AD9-DA42-9192-7ADFE2370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84" name="Rectangle 113">
            <a:extLst>
              <a:ext uri="{FF2B5EF4-FFF2-40B4-BE49-F238E27FC236}">
                <a16:creationId xmlns:a16="http://schemas.microsoft.com/office/drawing/2014/main" id="{FF99D7BD-1632-F143-BBF7-7F0BCD9D6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85" name="Rectangle 114">
            <a:extLst>
              <a:ext uri="{FF2B5EF4-FFF2-40B4-BE49-F238E27FC236}">
                <a16:creationId xmlns:a16="http://schemas.microsoft.com/office/drawing/2014/main" id="{F0AF84F8-FD82-2B40-B3ED-C78D5FC9E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86" name="Rectangle 115">
            <a:extLst>
              <a:ext uri="{FF2B5EF4-FFF2-40B4-BE49-F238E27FC236}">
                <a16:creationId xmlns:a16="http://schemas.microsoft.com/office/drawing/2014/main" id="{FE305DAF-39E0-3F46-83B9-01630F1D4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87" name="Rectangle 116">
            <a:extLst>
              <a:ext uri="{FF2B5EF4-FFF2-40B4-BE49-F238E27FC236}">
                <a16:creationId xmlns:a16="http://schemas.microsoft.com/office/drawing/2014/main" id="{DCC1FF3D-AA9D-AE4A-956F-74614D96E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88" name="Rectangle 117">
            <a:extLst>
              <a:ext uri="{FF2B5EF4-FFF2-40B4-BE49-F238E27FC236}">
                <a16:creationId xmlns:a16="http://schemas.microsoft.com/office/drawing/2014/main" id="{08C72BC0-EB1F-3049-BAB7-B6EE26FC8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89" name="Rectangle 118">
            <a:extLst>
              <a:ext uri="{FF2B5EF4-FFF2-40B4-BE49-F238E27FC236}">
                <a16:creationId xmlns:a16="http://schemas.microsoft.com/office/drawing/2014/main" id="{A1C4BE04-2204-254C-8EE4-5F89B6D74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90" name="Rectangle 119">
            <a:extLst>
              <a:ext uri="{FF2B5EF4-FFF2-40B4-BE49-F238E27FC236}">
                <a16:creationId xmlns:a16="http://schemas.microsoft.com/office/drawing/2014/main" id="{4DBB0D5A-1F3B-A04B-B455-FDA86FF3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91" name="Rectangle 120">
            <a:extLst>
              <a:ext uri="{FF2B5EF4-FFF2-40B4-BE49-F238E27FC236}">
                <a16:creationId xmlns:a16="http://schemas.microsoft.com/office/drawing/2014/main" id="{3A736B31-3BF9-ED4E-9223-8CBAC4218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92" name="Rectangle 121">
            <a:extLst>
              <a:ext uri="{FF2B5EF4-FFF2-40B4-BE49-F238E27FC236}">
                <a16:creationId xmlns:a16="http://schemas.microsoft.com/office/drawing/2014/main" id="{A0B60C8A-79D1-BB4F-A44A-D4C12BC02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93" name="Rectangle 122">
            <a:extLst>
              <a:ext uri="{FF2B5EF4-FFF2-40B4-BE49-F238E27FC236}">
                <a16:creationId xmlns:a16="http://schemas.microsoft.com/office/drawing/2014/main" id="{8DFB5AE9-F518-9E49-B930-9ABED809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94" name="Rectangle 123">
            <a:extLst>
              <a:ext uri="{FF2B5EF4-FFF2-40B4-BE49-F238E27FC236}">
                <a16:creationId xmlns:a16="http://schemas.microsoft.com/office/drawing/2014/main" id="{B84552EE-3FBB-AC48-ADFF-44FCB48F9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439B59-9305-5B4B-9AD0-ACFECA934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</p:spTree>
    <p:extLst>
      <p:ext uri="{BB962C8B-B14F-4D97-AF65-F5344CB8AC3E}">
        <p14:creationId xmlns:p14="http://schemas.microsoft.com/office/powerpoint/2010/main" val="147413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3"/>
                </p:tgtEl>
              </p:cMediaNode>
            </p:audio>
          </p:childTnLst>
        </p:cTn>
      </p:par>
    </p:tnLst>
    <p:bldLst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1221614" y="1214230"/>
            <a:ext cx="697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D. # in service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860043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3230B-3D80-4466-858B-412DD0D0EADA}"/>
              </a:ext>
            </a:extLst>
          </p:cNvPr>
          <p:cNvSpPr txBox="1"/>
          <p:nvPr/>
        </p:nvSpPr>
        <p:spPr>
          <a:xfrm>
            <a:off x="590948" y="506344"/>
            <a:ext cx="7962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Queue – 0.09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B7A83-6C60-7A50-9011-7D5881A6C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12" y="2137560"/>
            <a:ext cx="5267069" cy="37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4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0B207-C710-48F9-944B-365B597BCA90}"/>
              </a:ext>
            </a:extLst>
          </p:cNvPr>
          <p:cNvSpPr txBox="1"/>
          <p:nvPr/>
        </p:nvSpPr>
        <p:spPr>
          <a:xfrm>
            <a:off x="590948" y="506344"/>
            <a:ext cx="7962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Queue – 0.12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D64D1A7-04F6-D644-A810-38FE1E335A3E}"/>
              </a:ext>
            </a:extLst>
          </p:cNvPr>
          <p:cNvSpPr txBox="1"/>
          <p:nvPr/>
        </p:nvSpPr>
        <p:spPr>
          <a:xfrm>
            <a:off x="177750" y="1703249"/>
            <a:ext cx="9067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Which is </a:t>
            </a:r>
            <a:r>
              <a:rPr lang="en-US" sz="4000" u="sng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incorrect</a:t>
            </a: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use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of Little’s Law?</a:t>
            </a:r>
          </a:p>
        </p:txBody>
      </p:sp>
      <p:pic>
        <p:nvPicPr>
          <p:cNvPr id="109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F8876890-19C6-074E-BCEB-28E15DC7A9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0233" y="6191696"/>
            <a:ext cx="244475" cy="244475"/>
          </a:xfrm>
          <a:prstGeom prst="rect">
            <a:avLst/>
          </a:prstGeom>
        </p:spPr>
      </p:pic>
      <p:sp>
        <p:nvSpPr>
          <p:cNvPr id="110" name="Rectangle 63">
            <a:extLst>
              <a:ext uri="{FF2B5EF4-FFF2-40B4-BE49-F238E27FC236}">
                <a16:creationId xmlns:a16="http://schemas.microsoft.com/office/drawing/2014/main" id="{3AD6F311-1BBC-FB42-AF5B-1D5F2389D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111" name="Rectangle 64">
            <a:extLst>
              <a:ext uri="{FF2B5EF4-FFF2-40B4-BE49-F238E27FC236}">
                <a16:creationId xmlns:a16="http://schemas.microsoft.com/office/drawing/2014/main" id="{7FF30D35-33BA-DE48-8A5C-BF8EF3E4F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112" name="Rectangle 65">
            <a:extLst>
              <a:ext uri="{FF2B5EF4-FFF2-40B4-BE49-F238E27FC236}">
                <a16:creationId xmlns:a16="http://schemas.microsoft.com/office/drawing/2014/main" id="{51F9D471-C90C-0C49-BEEF-A9F71BBED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113" name="Rectangle 66">
            <a:extLst>
              <a:ext uri="{FF2B5EF4-FFF2-40B4-BE49-F238E27FC236}">
                <a16:creationId xmlns:a16="http://schemas.microsoft.com/office/drawing/2014/main" id="{84995F8B-45A6-6F45-B6D0-51704CE93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114" name="Rectangle 67">
            <a:extLst>
              <a:ext uri="{FF2B5EF4-FFF2-40B4-BE49-F238E27FC236}">
                <a16:creationId xmlns:a16="http://schemas.microsoft.com/office/drawing/2014/main" id="{12395AC3-C60F-B14B-8D5E-B336A06F3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115" name="Rectangle 68">
            <a:extLst>
              <a:ext uri="{FF2B5EF4-FFF2-40B4-BE49-F238E27FC236}">
                <a16:creationId xmlns:a16="http://schemas.microsoft.com/office/drawing/2014/main" id="{5564AE03-A4F5-064F-9EF4-D8E0EF55A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116" name="Rectangle 69">
            <a:extLst>
              <a:ext uri="{FF2B5EF4-FFF2-40B4-BE49-F238E27FC236}">
                <a16:creationId xmlns:a16="http://schemas.microsoft.com/office/drawing/2014/main" id="{7044B729-C907-D448-9491-6E29D4F0E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117" name="Rectangle 70">
            <a:extLst>
              <a:ext uri="{FF2B5EF4-FFF2-40B4-BE49-F238E27FC236}">
                <a16:creationId xmlns:a16="http://schemas.microsoft.com/office/drawing/2014/main" id="{5ECAA085-D735-F04A-8A0A-995E79A94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118" name="Rectangle 71">
            <a:extLst>
              <a:ext uri="{FF2B5EF4-FFF2-40B4-BE49-F238E27FC236}">
                <a16:creationId xmlns:a16="http://schemas.microsoft.com/office/drawing/2014/main" id="{54636C8E-81CF-3749-B7CF-12C79FD05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119" name="Rectangle 72">
            <a:extLst>
              <a:ext uri="{FF2B5EF4-FFF2-40B4-BE49-F238E27FC236}">
                <a16:creationId xmlns:a16="http://schemas.microsoft.com/office/drawing/2014/main" id="{78F78496-8385-AA4A-A0A8-092862847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120" name="Rectangle 73">
            <a:extLst>
              <a:ext uri="{FF2B5EF4-FFF2-40B4-BE49-F238E27FC236}">
                <a16:creationId xmlns:a16="http://schemas.microsoft.com/office/drawing/2014/main" id="{296F25C3-A56F-DA47-926C-5E1B40AFB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121" name="Rectangle 74">
            <a:extLst>
              <a:ext uri="{FF2B5EF4-FFF2-40B4-BE49-F238E27FC236}">
                <a16:creationId xmlns:a16="http://schemas.microsoft.com/office/drawing/2014/main" id="{DF7752F2-E0C2-4649-AEE7-A5985F0F2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122" name="Rectangle 75">
            <a:extLst>
              <a:ext uri="{FF2B5EF4-FFF2-40B4-BE49-F238E27FC236}">
                <a16:creationId xmlns:a16="http://schemas.microsoft.com/office/drawing/2014/main" id="{0D50A035-0927-8B45-8760-81B3F8D0C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123" name="Rectangle 76">
            <a:extLst>
              <a:ext uri="{FF2B5EF4-FFF2-40B4-BE49-F238E27FC236}">
                <a16:creationId xmlns:a16="http://schemas.microsoft.com/office/drawing/2014/main" id="{5F321086-8730-2A40-843B-4ED969D73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124" name="Rectangle 77">
            <a:extLst>
              <a:ext uri="{FF2B5EF4-FFF2-40B4-BE49-F238E27FC236}">
                <a16:creationId xmlns:a16="http://schemas.microsoft.com/office/drawing/2014/main" id="{19032C2B-F9C1-824C-B325-1815917D4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125" name="Rectangle 78">
            <a:extLst>
              <a:ext uri="{FF2B5EF4-FFF2-40B4-BE49-F238E27FC236}">
                <a16:creationId xmlns:a16="http://schemas.microsoft.com/office/drawing/2014/main" id="{ED5E881B-7A4F-B64A-8637-8AE5B276F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126" name="Rectangle 79">
            <a:extLst>
              <a:ext uri="{FF2B5EF4-FFF2-40B4-BE49-F238E27FC236}">
                <a16:creationId xmlns:a16="http://schemas.microsoft.com/office/drawing/2014/main" id="{92F14BDC-7A7B-9947-9380-749F0218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127" name="Rectangle 80">
            <a:extLst>
              <a:ext uri="{FF2B5EF4-FFF2-40B4-BE49-F238E27FC236}">
                <a16:creationId xmlns:a16="http://schemas.microsoft.com/office/drawing/2014/main" id="{288E9D1A-B0EA-EA4A-8FD2-AF8AE4C05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128" name="Rectangle 81">
            <a:extLst>
              <a:ext uri="{FF2B5EF4-FFF2-40B4-BE49-F238E27FC236}">
                <a16:creationId xmlns:a16="http://schemas.microsoft.com/office/drawing/2014/main" id="{3DE796CE-7D9E-D646-B171-7B76AA9E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129" name="Rectangle 82">
            <a:extLst>
              <a:ext uri="{FF2B5EF4-FFF2-40B4-BE49-F238E27FC236}">
                <a16:creationId xmlns:a16="http://schemas.microsoft.com/office/drawing/2014/main" id="{7C84224F-90A2-7F4A-9007-912A2E3A3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130" name="Rectangle 83">
            <a:extLst>
              <a:ext uri="{FF2B5EF4-FFF2-40B4-BE49-F238E27FC236}">
                <a16:creationId xmlns:a16="http://schemas.microsoft.com/office/drawing/2014/main" id="{DA93125C-C0F1-5648-B456-095DF114D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131" name="Rectangle 84">
            <a:extLst>
              <a:ext uri="{FF2B5EF4-FFF2-40B4-BE49-F238E27FC236}">
                <a16:creationId xmlns:a16="http://schemas.microsoft.com/office/drawing/2014/main" id="{353639E1-98DC-4148-86BE-E1CA6815B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132" name="Rectangle 85">
            <a:extLst>
              <a:ext uri="{FF2B5EF4-FFF2-40B4-BE49-F238E27FC236}">
                <a16:creationId xmlns:a16="http://schemas.microsoft.com/office/drawing/2014/main" id="{05E5F8C1-CC8D-624F-8E2B-2A0479F7D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133" name="Rectangle 86">
            <a:extLst>
              <a:ext uri="{FF2B5EF4-FFF2-40B4-BE49-F238E27FC236}">
                <a16:creationId xmlns:a16="http://schemas.microsoft.com/office/drawing/2014/main" id="{08848E24-0617-E542-B7F3-C1E130B70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134" name="Rectangle 87">
            <a:extLst>
              <a:ext uri="{FF2B5EF4-FFF2-40B4-BE49-F238E27FC236}">
                <a16:creationId xmlns:a16="http://schemas.microsoft.com/office/drawing/2014/main" id="{A4B6B56C-5E56-A746-9A89-EB7CC7D57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35" name="Rectangle 88">
            <a:extLst>
              <a:ext uri="{FF2B5EF4-FFF2-40B4-BE49-F238E27FC236}">
                <a16:creationId xmlns:a16="http://schemas.microsoft.com/office/drawing/2014/main" id="{78DE0A45-603B-984B-B5F4-44239CE44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36" name="Rectangle 89">
            <a:extLst>
              <a:ext uri="{FF2B5EF4-FFF2-40B4-BE49-F238E27FC236}">
                <a16:creationId xmlns:a16="http://schemas.microsoft.com/office/drawing/2014/main" id="{3C90B441-A034-6E4C-BC21-BFC09F021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37" name="Rectangle 90">
            <a:extLst>
              <a:ext uri="{FF2B5EF4-FFF2-40B4-BE49-F238E27FC236}">
                <a16:creationId xmlns:a16="http://schemas.microsoft.com/office/drawing/2014/main" id="{D1BE11B3-F64C-324E-90AD-20EC71FBC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38" name="Rectangle 91">
            <a:extLst>
              <a:ext uri="{FF2B5EF4-FFF2-40B4-BE49-F238E27FC236}">
                <a16:creationId xmlns:a16="http://schemas.microsoft.com/office/drawing/2014/main" id="{B48ECAAB-95E3-DF49-9224-12ADC5837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39" name="Rectangle 92">
            <a:extLst>
              <a:ext uri="{FF2B5EF4-FFF2-40B4-BE49-F238E27FC236}">
                <a16:creationId xmlns:a16="http://schemas.microsoft.com/office/drawing/2014/main" id="{539FE467-05A7-C045-A2E4-A89A0096D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40" name="Rectangle 93">
            <a:extLst>
              <a:ext uri="{FF2B5EF4-FFF2-40B4-BE49-F238E27FC236}">
                <a16:creationId xmlns:a16="http://schemas.microsoft.com/office/drawing/2014/main" id="{23BBFE3E-ACD0-4A4E-8A4C-2B99A6B8A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41" name="Rectangle 94">
            <a:extLst>
              <a:ext uri="{FF2B5EF4-FFF2-40B4-BE49-F238E27FC236}">
                <a16:creationId xmlns:a16="http://schemas.microsoft.com/office/drawing/2014/main" id="{A6C74A90-FEF1-F447-B428-C59C97942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42" name="Rectangle 95">
            <a:extLst>
              <a:ext uri="{FF2B5EF4-FFF2-40B4-BE49-F238E27FC236}">
                <a16:creationId xmlns:a16="http://schemas.microsoft.com/office/drawing/2014/main" id="{D4633933-EFF5-F34B-AF05-D39290EDC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43" name="Rectangle 96">
            <a:extLst>
              <a:ext uri="{FF2B5EF4-FFF2-40B4-BE49-F238E27FC236}">
                <a16:creationId xmlns:a16="http://schemas.microsoft.com/office/drawing/2014/main" id="{7BE53272-D055-0A49-BAA5-282103B2E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44" name="Rectangle 97">
            <a:extLst>
              <a:ext uri="{FF2B5EF4-FFF2-40B4-BE49-F238E27FC236}">
                <a16:creationId xmlns:a16="http://schemas.microsoft.com/office/drawing/2014/main" id="{9980601E-2E80-AF41-BE4B-A46CD79A1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45" name="Rectangle 98">
            <a:extLst>
              <a:ext uri="{FF2B5EF4-FFF2-40B4-BE49-F238E27FC236}">
                <a16:creationId xmlns:a16="http://schemas.microsoft.com/office/drawing/2014/main" id="{1255F98F-477D-A542-991B-6877D7EB2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46" name="Rectangle 99">
            <a:extLst>
              <a:ext uri="{FF2B5EF4-FFF2-40B4-BE49-F238E27FC236}">
                <a16:creationId xmlns:a16="http://schemas.microsoft.com/office/drawing/2014/main" id="{FE5CE14B-1318-894B-8593-38ECFFC02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47" name="Rectangle 100">
            <a:extLst>
              <a:ext uri="{FF2B5EF4-FFF2-40B4-BE49-F238E27FC236}">
                <a16:creationId xmlns:a16="http://schemas.microsoft.com/office/drawing/2014/main" id="{9BBD5A49-DBB0-AC40-8055-26AB86F8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48" name="Rectangle 101">
            <a:extLst>
              <a:ext uri="{FF2B5EF4-FFF2-40B4-BE49-F238E27FC236}">
                <a16:creationId xmlns:a16="http://schemas.microsoft.com/office/drawing/2014/main" id="{DE7028D6-CED5-B449-862E-50E06ABD7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49" name="Rectangle 102">
            <a:extLst>
              <a:ext uri="{FF2B5EF4-FFF2-40B4-BE49-F238E27FC236}">
                <a16:creationId xmlns:a16="http://schemas.microsoft.com/office/drawing/2014/main" id="{FA46FC28-EDAC-B843-8CFD-9FBF9E9BD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50" name="Rectangle 103">
            <a:extLst>
              <a:ext uri="{FF2B5EF4-FFF2-40B4-BE49-F238E27FC236}">
                <a16:creationId xmlns:a16="http://schemas.microsoft.com/office/drawing/2014/main" id="{967624C5-1DA7-9B4D-A50A-B091E399C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51" name="Rectangle 104">
            <a:extLst>
              <a:ext uri="{FF2B5EF4-FFF2-40B4-BE49-F238E27FC236}">
                <a16:creationId xmlns:a16="http://schemas.microsoft.com/office/drawing/2014/main" id="{7F47825A-8A7C-CB44-ABAD-5C71346CE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52" name="Rectangle 105">
            <a:extLst>
              <a:ext uri="{FF2B5EF4-FFF2-40B4-BE49-F238E27FC236}">
                <a16:creationId xmlns:a16="http://schemas.microsoft.com/office/drawing/2014/main" id="{76ECEA13-30D7-9042-8CE9-DFFB6E739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53" name="Rectangle 106">
            <a:extLst>
              <a:ext uri="{FF2B5EF4-FFF2-40B4-BE49-F238E27FC236}">
                <a16:creationId xmlns:a16="http://schemas.microsoft.com/office/drawing/2014/main" id="{EF8536A4-E0D6-7C43-A46E-CC2A0B429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54" name="Rectangle 107">
            <a:extLst>
              <a:ext uri="{FF2B5EF4-FFF2-40B4-BE49-F238E27FC236}">
                <a16:creationId xmlns:a16="http://schemas.microsoft.com/office/drawing/2014/main" id="{9D1F1A56-2214-B648-92B5-C5019E10A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55" name="Rectangle 108">
            <a:extLst>
              <a:ext uri="{FF2B5EF4-FFF2-40B4-BE49-F238E27FC236}">
                <a16:creationId xmlns:a16="http://schemas.microsoft.com/office/drawing/2014/main" id="{19045506-C754-654F-9A9F-3F613C3C2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56" name="Rectangle 109">
            <a:extLst>
              <a:ext uri="{FF2B5EF4-FFF2-40B4-BE49-F238E27FC236}">
                <a16:creationId xmlns:a16="http://schemas.microsoft.com/office/drawing/2014/main" id="{98EE1545-3BF1-C345-BB24-B39457300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57" name="Rectangle 110">
            <a:extLst>
              <a:ext uri="{FF2B5EF4-FFF2-40B4-BE49-F238E27FC236}">
                <a16:creationId xmlns:a16="http://schemas.microsoft.com/office/drawing/2014/main" id="{038CE8F6-DD7E-CB4A-A597-BF6516693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58" name="Rectangle 111">
            <a:extLst>
              <a:ext uri="{FF2B5EF4-FFF2-40B4-BE49-F238E27FC236}">
                <a16:creationId xmlns:a16="http://schemas.microsoft.com/office/drawing/2014/main" id="{713BEF1D-13DC-1C47-BF5E-E07EDAD9D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59" name="Rectangle 112">
            <a:extLst>
              <a:ext uri="{FF2B5EF4-FFF2-40B4-BE49-F238E27FC236}">
                <a16:creationId xmlns:a16="http://schemas.microsoft.com/office/drawing/2014/main" id="{58EB7B62-0EA5-7848-B3B8-9E735754F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60" name="Rectangle 113">
            <a:extLst>
              <a:ext uri="{FF2B5EF4-FFF2-40B4-BE49-F238E27FC236}">
                <a16:creationId xmlns:a16="http://schemas.microsoft.com/office/drawing/2014/main" id="{F99E2D48-0BB7-5042-93D7-6DD4026E1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61" name="Rectangle 114">
            <a:extLst>
              <a:ext uri="{FF2B5EF4-FFF2-40B4-BE49-F238E27FC236}">
                <a16:creationId xmlns:a16="http://schemas.microsoft.com/office/drawing/2014/main" id="{D7F0C978-DE17-EE45-9D49-9A4236AA2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62" name="Rectangle 115">
            <a:extLst>
              <a:ext uri="{FF2B5EF4-FFF2-40B4-BE49-F238E27FC236}">
                <a16:creationId xmlns:a16="http://schemas.microsoft.com/office/drawing/2014/main" id="{79D9F7E4-A476-9445-86FA-F65789063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63" name="Rectangle 116">
            <a:extLst>
              <a:ext uri="{FF2B5EF4-FFF2-40B4-BE49-F238E27FC236}">
                <a16:creationId xmlns:a16="http://schemas.microsoft.com/office/drawing/2014/main" id="{B5E0A16B-BBF7-8545-84F0-D9E03498E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64" name="Rectangle 117">
            <a:extLst>
              <a:ext uri="{FF2B5EF4-FFF2-40B4-BE49-F238E27FC236}">
                <a16:creationId xmlns:a16="http://schemas.microsoft.com/office/drawing/2014/main" id="{E470855B-7109-D543-BF16-50873024D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65" name="Rectangle 118">
            <a:extLst>
              <a:ext uri="{FF2B5EF4-FFF2-40B4-BE49-F238E27FC236}">
                <a16:creationId xmlns:a16="http://schemas.microsoft.com/office/drawing/2014/main" id="{A4BCD02D-734D-2346-9318-965B25A29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66" name="Rectangle 119">
            <a:extLst>
              <a:ext uri="{FF2B5EF4-FFF2-40B4-BE49-F238E27FC236}">
                <a16:creationId xmlns:a16="http://schemas.microsoft.com/office/drawing/2014/main" id="{DBCC553E-ADF5-E64B-9B92-EC0CE6977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67" name="Rectangle 120">
            <a:extLst>
              <a:ext uri="{FF2B5EF4-FFF2-40B4-BE49-F238E27FC236}">
                <a16:creationId xmlns:a16="http://schemas.microsoft.com/office/drawing/2014/main" id="{FBC5612E-4306-0141-9D18-B00709979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68" name="Rectangle 121">
            <a:extLst>
              <a:ext uri="{FF2B5EF4-FFF2-40B4-BE49-F238E27FC236}">
                <a16:creationId xmlns:a16="http://schemas.microsoft.com/office/drawing/2014/main" id="{416A1E80-BBF5-4B4C-AA16-F40B1AFB2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69" name="Rectangle 122">
            <a:extLst>
              <a:ext uri="{FF2B5EF4-FFF2-40B4-BE49-F238E27FC236}">
                <a16:creationId xmlns:a16="http://schemas.microsoft.com/office/drawing/2014/main" id="{ACC8AABA-0B8D-2248-856A-A6B731F27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70" name="Rectangle 123">
            <a:extLst>
              <a:ext uri="{FF2B5EF4-FFF2-40B4-BE49-F238E27FC236}">
                <a16:creationId xmlns:a16="http://schemas.microsoft.com/office/drawing/2014/main" id="{151A55ED-A574-F44A-AC8A-65C9B4842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408BED8-6363-8A4F-932B-0AE84C5A2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93B114-DCC5-E4D8-105B-56726D82E554}"/>
              </a:ext>
            </a:extLst>
          </p:cNvPr>
          <p:cNvSpPr txBox="1"/>
          <p:nvPr/>
        </p:nvSpPr>
        <p:spPr>
          <a:xfrm>
            <a:off x="177750" y="3183258"/>
            <a:ext cx="9067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algn="ctr">
              <a:buAutoNum type="alphaUcPeriod"/>
            </a:pPr>
            <a:r>
              <a:rPr lang="en-US" sz="28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 </a:t>
            </a:r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= # Amazon employees quitting every year</a:t>
            </a:r>
          </a:p>
          <a:p>
            <a:pPr marL="514350" lvl="0" indent="-514350" algn="ctr">
              <a:buAutoNum type="alphaUcPeriod"/>
            </a:pPr>
            <a:r>
              <a:rPr lang="en-US" sz="28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 </a:t>
            </a:r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= Cost of Goods Sold (COGS) at CVS</a:t>
            </a:r>
          </a:p>
          <a:p>
            <a:pPr marL="514350" lvl="0" indent="-514350" algn="ctr">
              <a:buAutoNum type="alphaUcPeriod"/>
            </a:pPr>
            <a:r>
              <a:rPr lang="en-US" sz="28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 </a:t>
            </a:r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= average tenure of Google employees</a:t>
            </a:r>
          </a:p>
          <a:p>
            <a:pPr marL="514350" lvl="0" indent="-514350" algn="ctr">
              <a:buAutoNum type="alphaUcPeriod"/>
            </a:pPr>
            <a:r>
              <a:rPr lang="en-US" sz="28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R/I</a:t>
            </a:r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= How often Walmart replenishes inventory</a:t>
            </a:r>
            <a:endParaRPr lang="en-US" sz="2800" b="1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5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"/>
                  </p:tgtEl>
                </p:cond>
              </p:nextCondLst>
            </p:seq>
            <p:audio>
              <p:cMediaNode showWhenStopped="0"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9"/>
                </p:tgtEl>
              </p:cMediaNode>
            </p:audio>
          </p:childTnLst>
        </p:cTn>
      </p:par>
    </p:tnLst>
    <p:bldLst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888920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2FF1F-D9B1-4CE1-85F7-138984209E01}"/>
              </a:ext>
            </a:extLst>
          </p:cNvPr>
          <p:cNvSpPr txBox="1"/>
          <p:nvPr/>
        </p:nvSpPr>
        <p:spPr>
          <a:xfrm>
            <a:off x="590948" y="506344"/>
            <a:ext cx="7962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Queue – 0.12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93423-D7F1-5545-B08E-8D8F3913F8C0}"/>
              </a:ext>
            </a:extLst>
          </p:cNvPr>
          <p:cNvSpPr txBox="1"/>
          <p:nvPr/>
        </p:nvSpPr>
        <p:spPr>
          <a:xfrm>
            <a:off x="1035096" y="1812637"/>
            <a:ext cx="73525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C. Average tenure</a:t>
            </a:r>
            <a:endParaRPr lang="en-US" sz="6000" b="1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for any employee is not  T</a:t>
            </a:r>
          </a:p>
          <a:p>
            <a:pPr algn="ctr"/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 = average tenure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“at departure”</a:t>
            </a:r>
            <a:endParaRPr lang="en-US" sz="36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4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77C73-4241-4EF9-97C1-AD1C3B9F0C5F}"/>
              </a:ext>
            </a:extLst>
          </p:cNvPr>
          <p:cNvSpPr txBox="1"/>
          <p:nvPr/>
        </p:nvSpPr>
        <p:spPr>
          <a:xfrm>
            <a:off x="590948" y="506344"/>
            <a:ext cx="7962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Queue – 0.15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230AA34-6509-064F-BC2E-90764034C51A}"/>
              </a:ext>
            </a:extLst>
          </p:cNvPr>
          <p:cNvSpPr txBox="1"/>
          <p:nvPr/>
        </p:nvSpPr>
        <p:spPr>
          <a:xfrm>
            <a:off x="348342" y="1311664"/>
            <a:ext cx="84473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One server. Mean interarrival time is </a:t>
            </a:r>
            <a:r>
              <a:rPr lang="en-US" sz="3200" i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a.</a:t>
            </a: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Mean service time is </a:t>
            </a:r>
            <a:r>
              <a:rPr lang="en-US" sz="3200" i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p &lt; a.</a:t>
            </a:r>
          </a:p>
          <a:p>
            <a:pPr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Mean # of customers in system is </a:t>
            </a:r>
            <a:r>
              <a:rPr lang="en-US" sz="3200" i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I.</a:t>
            </a: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Mean # of customers waiting is </a:t>
            </a:r>
            <a:r>
              <a:rPr lang="en-US" sz="3200" i="1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I</a:t>
            </a:r>
            <a:r>
              <a:rPr lang="en-US" sz="3200" i="1" baseline="-250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q</a:t>
            </a: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Which is correct?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222768-2B5C-3D4D-BAB8-14E18B4CABC2}"/>
              </a:ext>
            </a:extLst>
          </p:cNvPr>
          <p:cNvSpPr txBox="1"/>
          <p:nvPr/>
        </p:nvSpPr>
        <p:spPr>
          <a:xfrm>
            <a:off x="925550" y="4129372"/>
            <a:ext cx="3646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A. I = (a/p) + </a:t>
            </a:r>
            <a:r>
              <a:rPr lang="en-US" sz="36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I</a:t>
            </a:r>
            <a:r>
              <a:rPr lang="en-US" sz="3600" baseline="-250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q</a:t>
            </a:r>
            <a:endParaRPr lang="en-US" sz="3600" baseline="-25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B. I = (p/a) + </a:t>
            </a:r>
            <a:r>
              <a:rPr lang="en-US" sz="36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I</a:t>
            </a:r>
            <a:r>
              <a:rPr lang="en-US" sz="3600" baseline="-250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q</a:t>
            </a:r>
            <a:endParaRPr lang="en-US" sz="3600" baseline="-25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09EF54-885B-5973-4EE0-C37CEF6F5427}"/>
              </a:ext>
            </a:extLst>
          </p:cNvPr>
          <p:cNvSpPr txBox="1"/>
          <p:nvPr/>
        </p:nvSpPr>
        <p:spPr>
          <a:xfrm>
            <a:off x="5101625" y="4129372"/>
            <a:ext cx="3646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C. I = (a/p) x </a:t>
            </a:r>
            <a:r>
              <a:rPr lang="en-US" sz="36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I</a:t>
            </a:r>
            <a:r>
              <a:rPr lang="en-US" sz="3600" baseline="-250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q</a:t>
            </a:r>
            <a:endParaRPr lang="en-US" sz="3600" baseline="-25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D. I = (p/a) x </a:t>
            </a:r>
            <a:r>
              <a:rPr lang="en-US" sz="36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I</a:t>
            </a:r>
            <a:r>
              <a:rPr lang="en-US" sz="3600" baseline="-250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q</a:t>
            </a:r>
            <a:endParaRPr lang="en-US" sz="3600" baseline="-25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pic>
        <p:nvPicPr>
          <p:cNvPr id="74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AEDC6A1D-4AF5-DA3B-D891-0F3691B82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75" name="Rectangle 63">
            <a:extLst>
              <a:ext uri="{FF2B5EF4-FFF2-40B4-BE49-F238E27FC236}">
                <a16:creationId xmlns:a16="http://schemas.microsoft.com/office/drawing/2014/main" id="{E71B0DB8-60FD-6D35-D0EE-014A5C914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6" name="Rectangle 64">
            <a:extLst>
              <a:ext uri="{FF2B5EF4-FFF2-40B4-BE49-F238E27FC236}">
                <a16:creationId xmlns:a16="http://schemas.microsoft.com/office/drawing/2014/main" id="{0ADC20B0-D1AC-D130-A994-F29003233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7" name="Rectangle 65">
            <a:extLst>
              <a:ext uri="{FF2B5EF4-FFF2-40B4-BE49-F238E27FC236}">
                <a16:creationId xmlns:a16="http://schemas.microsoft.com/office/drawing/2014/main" id="{2D67756B-7AC8-2AE6-B078-AC0AF8CDA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8" name="Rectangle 66">
            <a:extLst>
              <a:ext uri="{FF2B5EF4-FFF2-40B4-BE49-F238E27FC236}">
                <a16:creationId xmlns:a16="http://schemas.microsoft.com/office/drawing/2014/main" id="{8EBAC6ED-2344-FC3D-348C-01B1F6D7A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9" name="Rectangle 67">
            <a:extLst>
              <a:ext uri="{FF2B5EF4-FFF2-40B4-BE49-F238E27FC236}">
                <a16:creationId xmlns:a16="http://schemas.microsoft.com/office/drawing/2014/main" id="{5A5E8147-5821-7673-0BC1-0F98113BE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80" name="Rectangle 68">
            <a:extLst>
              <a:ext uri="{FF2B5EF4-FFF2-40B4-BE49-F238E27FC236}">
                <a16:creationId xmlns:a16="http://schemas.microsoft.com/office/drawing/2014/main" id="{8494B598-6EB8-6E3E-A743-141CF0C1F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81" name="Rectangle 69">
            <a:extLst>
              <a:ext uri="{FF2B5EF4-FFF2-40B4-BE49-F238E27FC236}">
                <a16:creationId xmlns:a16="http://schemas.microsoft.com/office/drawing/2014/main" id="{B477F8B4-5E5F-2A26-C36C-DA5A6CC8F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82" name="Rectangle 70">
            <a:extLst>
              <a:ext uri="{FF2B5EF4-FFF2-40B4-BE49-F238E27FC236}">
                <a16:creationId xmlns:a16="http://schemas.microsoft.com/office/drawing/2014/main" id="{029A1027-A683-76A7-1450-CADDF53A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83" name="Rectangle 71">
            <a:extLst>
              <a:ext uri="{FF2B5EF4-FFF2-40B4-BE49-F238E27FC236}">
                <a16:creationId xmlns:a16="http://schemas.microsoft.com/office/drawing/2014/main" id="{442D8485-2445-10FE-5731-A97BA54A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84" name="Rectangle 72">
            <a:extLst>
              <a:ext uri="{FF2B5EF4-FFF2-40B4-BE49-F238E27FC236}">
                <a16:creationId xmlns:a16="http://schemas.microsoft.com/office/drawing/2014/main" id="{C270F824-4BD9-2D53-D80B-E30A93385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5" name="Rectangle 73">
            <a:extLst>
              <a:ext uri="{FF2B5EF4-FFF2-40B4-BE49-F238E27FC236}">
                <a16:creationId xmlns:a16="http://schemas.microsoft.com/office/drawing/2014/main" id="{5A2C24B5-8D35-85D3-D689-CC3CBCA91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6" name="Rectangle 74">
            <a:extLst>
              <a:ext uri="{FF2B5EF4-FFF2-40B4-BE49-F238E27FC236}">
                <a16:creationId xmlns:a16="http://schemas.microsoft.com/office/drawing/2014/main" id="{4C53637B-115B-59EE-93C9-511CB1C29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7" name="Rectangle 75">
            <a:extLst>
              <a:ext uri="{FF2B5EF4-FFF2-40B4-BE49-F238E27FC236}">
                <a16:creationId xmlns:a16="http://schemas.microsoft.com/office/drawing/2014/main" id="{E4DAD1BE-D71A-0A44-EDAC-4B62A9343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8" name="Rectangle 76">
            <a:extLst>
              <a:ext uri="{FF2B5EF4-FFF2-40B4-BE49-F238E27FC236}">
                <a16:creationId xmlns:a16="http://schemas.microsoft.com/office/drawing/2014/main" id="{1F4FB337-EFCC-2570-CD38-96CB744CB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9" name="Rectangle 77">
            <a:extLst>
              <a:ext uri="{FF2B5EF4-FFF2-40B4-BE49-F238E27FC236}">
                <a16:creationId xmlns:a16="http://schemas.microsoft.com/office/drawing/2014/main" id="{DC21BBBB-0431-36DB-E9F7-942DE65A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90" name="Rectangle 78">
            <a:extLst>
              <a:ext uri="{FF2B5EF4-FFF2-40B4-BE49-F238E27FC236}">
                <a16:creationId xmlns:a16="http://schemas.microsoft.com/office/drawing/2014/main" id="{7A9DD460-298B-398D-CB2C-FB89466C9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91" name="Rectangle 79">
            <a:extLst>
              <a:ext uri="{FF2B5EF4-FFF2-40B4-BE49-F238E27FC236}">
                <a16:creationId xmlns:a16="http://schemas.microsoft.com/office/drawing/2014/main" id="{1B5E7862-C07D-43DE-5C47-627011D23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92" name="Rectangle 80">
            <a:extLst>
              <a:ext uri="{FF2B5EF4-FFF2-40B4-BE49-F238E27FC236}">
                <a16:creationId xmlns:a16="http://schemas.microsoft.com/office/drawing/2014/main" id="{E46DD130-4FB8-4F77-E3E8-4AE3C675E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93" name="Rectangle 81">
            <a:extLst>
              <a:ext uri="{FF2B5EF4-FFF2-40B4-BE49-F238E27FC236}">
                <a16:creationId xmlns:a16="http://schemas.microsoft.com/office/drawing/2014/main" id="{5E222CDC-5594-8580-5481-077E0966C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94" name="Rectangle 82">
            <a:extLst>
              <a:ext uri="{FF2B5EF4-FFF2-40B4-BE49-F238E27FC236}">
                <a16:creationId xmlns:a16="http://schemas.microsoft.com/office/drawing/2014/main" id="{7F672B06-6D20-1AD2-D1FB-7F30CF713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5" name="Rectangle 83">
            <a:extLst>
              <a:ext uri="{FF2B5EF4-FFF2-40B4-BE49-F238E27FC236}">
                <a16:creationId xmlns:a16="http://schemas.microsoft.com/office/drawing/2014/main" id="{BE369ED4-66AC-68D2-D946-FB27B7542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6" name="Rectangle 84">
            <a:extLst>
              <a:ext uri="{FF2B5EF4-FFF2-40B4-BE49-F238E27FC236}">
                <a16:creationId xmlns:a16="http://schemas.microsoft.com/office/drawing/2014/main" id="{015107B9-CB90-808A-C64A-5C5044035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7" name="Rectangle 85">
            <a:extLst>
              <a:ext uri="{FF2B5EF4-FFF2-40B4-BE49-F238E27FC236}">
                <a16:creationId xmlns:a16="http://schemas.microsoft.com/office/drawing/2014/main" id="{3200D5AB-DF7B-4B26-4D63-CCBD7D4B8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8" name="Rectangle 86">
            <a:extLst>
              <a:ext uri="{FF2B5EF4-FFF2-40B4-BE49-F238E27FC236}">
                <a16:creationId xmlns:a16="http://schemas.microsoft.com/office/drawing/2014/main" id="{072B8134-6850-D6F9-832B-432679063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9" name="Rectangle 87">
            <a:extLst>
              <a:ext uri="{FF2B5EF4-FFF2-40B4-BE49-F238E27FC236}">
                <a16:creationId xmlns:a16="http://schemas.microsoft.com/office/drawing/2014/main" id="{C90C0DD0-D993-1BF9-ED7C-9CEC76F5F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00" name="Rectangle 88">
            <a:extLst>
              <a:ext uri="{FF2B5EF4-FFF2-40B4-BE49-F238E27FC236}">
                <a16:creationId xmlns:a16="http://schemas.microsoft.com/office/drawing/2014/main" id="{512886A9-463F-F795-D8EE-3E2937D5B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01" name="Rectangle 89">
            <a:extLst>
              <a:ext uri="{FF2B5EF4-FFF2-40B4-BE49-F238E27FC236}">
                <a16:creationId xmlns:a16="http://schemas.microsoft.com/office/drawing/2014/main" id="{2F7FBEA7-2329-858C-0374-599286E16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02" name="Rectangle 90">
            <a:extLst>
              <a:ext uri="{FF2B5EF4-FFF2-40B4-BE49-F238E27FC236}">
                <a16:creationId xmlns:a16="http://schemas.microsoft.com/office/drawing/2014/main" id="{718DDE28-BC96-66CF-CCF1-A3113D9DF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03" name="Rectangle 91">
            <a:extLst>
              <a:ext uri="{FF2B5EF4-FFF2-40B4-BE49-F238E27FC236}">
                <a16:creationId xmlns:a16="http://schemas.microsoft.com/office/drawing/2014/main" id="{4988069B-9951-0DAC-2B87-DBC617301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04" name="Rectangle 92">
            <a:extLst>
              <a:ext uri="{FF2B5EF4-FFF2-40B4-BE49-F238E27FC236}">
                <a16:creationId xmlns:a16="http://schemas.microsoft.com/office/drawing/2014/main" id="{A6A4C490-4EF1-2828-FC1C-81F07091F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5" name="Rectangle 93">
            <a:extLst>
              <a:ext uri="{FF2B5EF4-FFF2-40B4-BE49-F238E27FC236}">
                <a16:creationId xmlns:a16="http://schemas.microsoft.com/office/drawing/2014/main" id="{993822AA-4622-7C98-20E4-3E0F57302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6" name="Rectangle 94">
            <a:extLst>
              <a:ext uri="{FF2B5EF4-FFF2-40B4-BE49-F238E27FC236}">
                <a16:creationId xmlns:a16="http://schemas.microsoft.com/office/drawing/2014/main" id="{1EB092DB-67D4-3C8E-2D2F-4366F232A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7" name="Rectangle 95">
            <a:extLst>
              <a:ext uri="{FF2B5EF4-FFF2-40B4-BE49-F238E27FC236}">
                <a16:creationId xmlns:a16="http://schemas.microsoft.com/office/drawing/2014/main" id="{F4F44F7D-7DF2-41C9-4A7D-76A47E8D9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8" name="Rectangle 96">
            <a:extLst>
              <a:ext uri="{FF2B5EF4-FFF2-40B4-BE49-F238E27FC236}">
                <a16:creationId xmlns:a16="http://schemas.microsoft.com/office/drawing/2014/main" id="{42E6787A-F469-3F42-95D2-7991D1EAA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9" name="Rectangle 97">
            <a:extLst>
              <a:ext uri="{FF2B5EF4-FFF2-40B4-BE49-F238E27FC236}">
                <a16:creationId xmlns:a16="http://schemas.microsoft.com/office/drawing/2014/main" id="{CF239FFB-38ED-DF18-F7D6-692750859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10" name="Rectangle 98">
            <a:extLst>
              <a:ext uri="{FF2B5EF4-FFF2-40B4-BE49-F238E27FC236}">
                <a16:creationId xmlns:a16="http://schemas.microsoft.com/office/drawing/2014/main" id="{7321BBDC-6D63-FD85-6020-71D17FFFF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11" name="Rectangle 99">
            <a:extLst>
              <a:ext uri="{FF2B5EF4-FFF2-40B4-BE49-F238E27FC236}">
                <a16:creationId xmlns:a16="http://schemas.microsoft.com/office/drawing/2014/main" id="{328F7912-5046-B0F8-EF2F-D54C7CF58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12" name="Rectangle 100">
            <a:extLst>
              <a:ext uri="{FF2B5EF4-FFF2-40B4-BE49-F238E27FC236}">
                <a16:creationId xmlns:a16="http://schemas.microsoft.com/office/drawing/2014/main" id="{F9353343-2916-5E54-7019-E0367BC60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13" name="Rectangle 101">
            <a:extLst>
              <a:ext uri="{FF2B5EF4-FFF2-40B4-BE49-F238E27FC236}">
                <a16:creationId xmlns:a16="http://schemas.microsoft.com/office/drawing/2014/main" id="{C9F8AF0F-6064-0E90-7B1B-182201E82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14" name="Rectangle 102">
            <a:extLst>
              <a:ext uri="{FF2B5EF4-FFF2-40B4-BE49-F238E27FC236}">
                <a16:creationId xmlns:a16="http://schemas.microsoft.com/office/drawing/2014/main" id="{39430735-1486-AC86-2C7A-185AE341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5" name="Rectangle 103">
            <a:extLst>
              <a:ext uri="{FF2B5EF4-FFF2-40B4-BE49-F238E27FC236}">
                <a16:creationId xmlns:a16="http://schemas.microsoft.com/office/drawing/2014/main" id="{8171F11E-A326-6BE6-DE0E-9C27E5411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6" name="Rectangle 104">
            <a:extLst>
              <a:ext uri="{FF2B5EF4-FFF2-40B4-BE49-F238E27FC236}">
                <a16:creationId xmlns:a16="http://schemas.microsoft.com/office/drawing/2014/main" id="{ACCC9B8A-FECF-089A-2EC8-E3D6ACE19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7" name="Rectangle 105">
            <a:extLst>
              <a:ext uri="{FF2B5EF4-FFF2-40B4-BE49-F238E27FC236}">
                <a16:creationId xmlns:a16="http://schemas.microsoft.com/office/drawing/2014/main" id="{D85B4D2E-1D83-5B05-4494-8E2DAFF9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8" name="Rectangle 106">
            <a:extLst>
              <a:ext uri="{FF2B5EF4-FFF2-40B4-BE49-F238E27FC236}">
                <a16:creationId xmlns:a16="http://schemas.microsoft.com/office/drawing/2014/main" id="{EFB09E39-381E-F8EF-BFFB-BBE51BADE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9" name="Rectangle 107">
            <a:extLst>
              <a:ext uri="{FF2B5EF4-FFF2-40B4-BE49-F238E27FC236}">
                <a16:creationId xmlns:a16="http://schemas.microsoft.com/office/drawing/2014/main" id="{290205BC-9BFF-A39E-49C1-7381D06AC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20" name="Rectangle 108">
            <a:extLst>
              <a:ext uri="{FF2B5EF4-FFF2-40B4-BE49-F238E27FC236}">
                <a16:creationId xmlns:a16="http://schemas.microsoft.com/office/drawing/2014/main" id="{004C053E-6A9E-0DC3-CD9F-EAB494A2D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21" name="Rectangle 109">
            <a:extLst>
              <a:ext uri="{FF2B5EF4-FFF2-40B4-BE49-F238E27FC236}">
                <a16:creationId xmlns:a16="http://schemas.microsoft.com/office/drawing/2014/main" id="{6DC3D973-5466-3BFD-A8A2-D7A4FB7E3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22" name="Rectangle 110">
            <a:extLst>
              <a:ext uri="{FF2B5EF4-FFF2-40B4-BE49-F238E27FC236}">
                <a16:creationId xmlns:a16="http://schemas.microsoft.com/office/drawing/2014/main" id="{9137E34E-DC27-A7AA-61A5-F1CC5FB3E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23" name="Rectangle 111">
            <a:extLst>
              <a:ext uri="{FF2B5EF4-FFF2-40B4-BE49-F238E27FC236}">
                <a16:creationId xmlns:a16="http://schemas.microsoft.com/office/drawing/2014/main" id="{C2540A1B-00B6-4C3A-ED4E-A0FE01541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24" name="Rectangle 112">
            <a:extLst>
              <a:ext uri="{FF2B5EF4-FFF2-40B4-BE49-F238E27FC236}">
                <a16:creationId xmlns:a16="http://schemas.microsoft.com/office/drawing/2014/main" id="{D2652485-5417-D386-9A20-F589039D0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5" name="Rectangle 113">
            <a:extLst>
              <a:ext uri="{FF2B5EF4-FFF2-40B4-BE49-F238E27FC236}">
                <a16:creationId xmlns:a16="http://schemas.microsoft.com/office/drawing/2014/main" id="{058FC2C6-1271-0211-3C84-FCA9F3248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6" name="Rectangle 114">
            <a:extLst>
              <a:ext uri="{FF2B5EF4-FFF2-40B4-BE49-F238E27FC236}">
                <a16:creationId xmlns:a16="http://schemas.microsoft.com/office/drawing/2014/main" id="{1D6CD367-3FDD-A645-1E67-2CAD9F7B6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7" name="Rectangle 115">
            <a:extLst>
              <a:ext uri="{FF2B5EF4-FFF2-40B4-BE49-F238E27FC236}">
                <a16:creationId xmlns:a16="http://schemas.microsoft.com/office/drawing/2014/main" id="{9F798C40-098C-99EB-253B-D1860CB48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8" name="Rectangle 116">
            <a:extLst>
              <a:ext uri="{FF2B5EF4-FFF2-40B4-BE49-F238E27FC236}">
                <a16:creationId xmlns:a16="http://schemas.microsoft.com/office/drawing/2014/main" id="{8AB18DAE-3D8F-7A0F-2488-6EAF4C7D8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9" name="Rectangle 117">
            <a:extLst>
              <a:ext uri="{FF2B5EF4-FFF2-40B4-BE49-F238E27FC236}">
                <a16:creationId xmlns:a16="http://schemas.microsoft.com/office/drawing/2014/main" id="{35FD85D5-6FC5-7F8B-9B7D-138981D2B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30" name="Rectangle 118">
            <a:extLst>
              <a:ext uri="{FF2B5EF4-FFF2-40B4-BE49-F238E27FC236}">
                <a16:creationId xmlns:a16="http://schemas.microsoft.com/office/drawing/2014/main" id="{E3CDB6B6-B1BE-3096-FA2C-7253C095D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31" name="Rectangle 119">
            <a:extLst>
              <a:ext uri="{FF2B5EF4-FFF2-40B4-BE49-F238E27FC236}">
                <a16:creationId xmlns:a16="http://schemas.microsoft.com/office/drawing/2014/main" id="{86E97CDC-D6B6-226B-6F16-AED0CB800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32" name="Rectangle 120">
            <a:extLst>
              <a:ext uri="{FF2B5EF4-FFF2-40B4-BE49-F238E27FC236}">
                <a16:creationId xmlns:a16="http://schemas.microsoft.com/office/drawing/2014/main" id="{CB500D0E-7E2F-08A8-FAA2-AC82DF667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33" name="Rectangle 121">
            <a:extLst>
              <a:ext uri="{FF2B5EF4-FFF2-40B4-BE49-F238E27FC236}">
                <a16:creationId xmlns:a16="http://schemas.microsoft.com/office/drawing/2014/main" id="{1007CADF-D7BD-A9ED-78F3-8FECF7015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34" name="Rectangle 122">
            <a:extLst>
              <a:ext uri="{FF2B5EF4-FFF2-40B4-BE49-F238E27FC236}">
                <a16:creationId xmlns:a16="http://schemas.microsoft.com/office/drawing/2014/main" id="{7A7C32FC-D597-F29C-53E0-463CB7841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5" name="Rectangle 123">
            <a:extLst>
              <a:ext uri="{FF2B5EF4-FFF2-40B4-BE49-F238E27FC236}">
                <a16:creationId xmlns:a16="http://schemas.microsoft.com/office/drawing/2014/main" id="{6D84E317-6AB8-0BB8-4EE6-0F37BC48B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8A3E174-ADC9-4EBE-191C-0546993CD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0:45</a:t>
            </a:r>
          </a:p>
        </p:txBody>
      </p:sp>
    </p:spTree>
    <p:extLst>
      <p:ext uri="{BB962C8B-B14F-4D97-AF65-F5344CB8AC3E}">
        <p14:creationId xmlns:p14="http://schemas.microsoft.com/office/powerpoint/2010/main" val="416930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1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4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70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10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0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40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audio>
              <p:cMediaNode showWhenStopped="0">
                <p:cTn id="1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Univers LT 45 Light" panose="02000403030000020003" pitchFamily="2" charset="0"/>
              </a:rPr>
              <a:t>Final </a:t>
            </a:r>
            <a:r>
              <a:rPr lang="en-US" dirty="0">
                <a:solidFill>
                  <a:srgbClr val="002060"/>
                </a:solidFill>
                <a:latin typeface="Univers LT 45 Light" panose="02000403030000020003" pitchFamily="2" charset="0"/>
              </a:rPr>
              <a:t>Possible Topics</a:t>
            </a:r>
            <a:endParaRPr lang="en-US" b="1" dirty="0">
              <a:solidFill>
                <a:srgbClr val="002060"/>
              </a:solidFill>
              <a:latin typeface="Univers LT 45 Light" panose="02000403030000020003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83867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Univers LT 45 Light" panose="02000403030000020003" pitchFamily="2" charset="0"/>
                <a:sym typeface="Wingdings" pitchFamily="2" charset="2"/>
              </a:rPr>
              <a:t>SCM II	</a:t>
            </a:r>
            <a:r>
              <a:rPr lang="en-US" sz="2000" dirty="0">
                <a:latin typeface="Univers LT 45 Light" panose="02000403030000020003" pitchFamily="2" charset="0"/>
                <a:sym typeface="Wingdings" pitchFamily="2" charset="2"/>
              </a:rPr>
              <a:t>	bullwhip effect + knowledge sharing + </a:t>
            </a:r>
            <a:r>
              <a:rPr lang="en-US" sz="2000" dirty="0">
                <a:solidFill>
                  <a:schemeClr val="accent1"/>
                </a:solidFill>
                <a:latin typeface="Univers LT 45 Light" panose="02000403030000020003" pitchFamily="2" charset="0"/>
                <a:sym typeface="Wingdings" pitchFamily="2" charset="2"/>
              </a:rPr>
              <a:t>Danone</a:t>
            </a:r>
          </a:p>
          <a:p>
            <a:pPr marL="0" indent="0">
              <a:buNone/>
            </a:pPr>
            <a:r>
              <a:rPr lang="en-US" sz="2000" b="1" dirty="0">
                <a:latin typeface="Univers LT 45 Light" panose="02000403030000020003" pitchFamily="2" charset="0"/>
                <a:sym typeface="Wingdings" pitchFamily="2" charset="2"/>
              </a:rPr>
              <a:t>SCM III</a:t>
            </a:r>
            <a:r>
              <a:rPr lang="en-US" sz="2000" dirty="0">
                <a:latin typeface="Univers LT 45 Light" panose="02000403030000020003" pitchFamily="2" charset="0"/>
                <a:sym typeface="Wingdings" pitchFamily="2" charset="2"/>
              </a:rPr>
              <a:t>		quick response + </a:t>
            </a:r>
            <a:r>
              <a:rPr lang="en-US" sz="2000" dirty="0">
                <a:solidFill>
                  <a:schemeClr val="accent1"/>
                </a:solidFill>
                <a:latin typeface="Univers LT 45 Light" panose="02000403030000020003" pitchFamily="2" charset="0"/>
                <a:sym typeface="Wingdings" pitchFamily="2" charset="2"/>
              </a:rPr>
              <a:t>Obermeyer</a:t>
            </a:r>
            <a:r>
              <a:rPr lang="en-US" sz="2000" dirty="0">
                <a:latin typeface="Univers LT 45 Light" panose="02000403030000020003" pitchFamily="2" charset="0"/>
                <a:sym typeface="Wingdings" pitchFamily="2" charset="2"/>
              </a:rPr>
              <a:t> + contracts</a:t>
            </a:r>
          </a:p>
          <a:p>
            <a:pPr marL="0" indent="0">
              <a:buNone/>
            </a:pPr>
            <a:r>
              <a:rPr lang="en-US" sz="2000" b="1" dirty="0">
                <a:latin typeface="Univers LT 45 Light" panose="02000403030000020003" pitchFamily="2" charset="0"/>
                <a:sym typeface="Wingdings" pitchFamily="2" charset="2"/>
              </a:rPr>
              <a:t>Queue I	</a:t>
            </a:r>
            <a:r>
              <a:rPr lang="en-US" sz="2000" dirty="0">
                <a:latin typeface="Univers LT 45 Light" panose="02000403030000020003" pitchFamily="2" charset="0"/>
                <a:sym typeface="Wingdings" pitchFamily="2" charset="2"/>
              </a:rPr>
              <a:t>little’s law + variability + utilization</a:t>
            </a:r>
          </a:p>
          <a:p>
            <a:pPr marL="0" indent="0">
              <a:buNone/>
            </a:pPr>
            <a:r>
              <a:rPr lang="en-US" sz="2000" b="1" dirty="0">
                <a:latin typeface="Univers LT 45 Light" panose="02000403030000020003" pitchFamily="2" charset="0"/>
                <a:sym typeface="Wingdings" pitchFamily="2" charset="2"/>
              </a:rPr>
              <a:t>Queue II</a:t>
            </a:r>
            <a:r>
              <a:rPr lang="en-US" sz="2000" dirty="0">
                <a:latin typeface="Univers LT 45 Light" panose="02000403030000020003" pitchFamily="2" charset="0"/>
                <a:sym typeface="Wingdings" pitchFamily="2" charset="2"/>
              </a:rPr>
              <a:t>	waiting time + throughput losses</a:t>
            </a:r>
          </a:p>
          <a:p>
            <a:pPr marL="0" indent="0">
              <a:buNone/>
            </a:pPr>
            <a:r>
              <a:rPr lang="en-US" sz="2000" b="1" dirty="0">
                <a:latin typeface="Univers LT 45 Light" panose="02000403030000020003" pitchFamily="2" charset="0"/>
                <a:sym typeface="Wingdings" pitchFamily="2" charset="2"/>
              </a:rPr>
              <a:t>Queue III	</a:t>
            </a:r>
            <a:r>
              <a:rPr lang="en-US" sz="2000" dirty="0">
                <a:latin typeface="Univers LT 45 Light" panose="02000403030000020003" pitchFamily="2" charset="0"/>
                <a:sym typeface="Wingdings" pitchFamily="2" charset="2"/>
              </a:rPr>
              <a:t>pooling + psychology of queueing</a:t>
            </a:r>
          </a:p>
          <a:p>
            <a:pPr marL="0" indent="0">
              <a:buNone/>
            </a:pPr>
            <a:r>
              <a:rPr lang="en-US" sz="2000" b="1" dirty="0">
                <a:latin typeface="Univers LT 45 Light" panose="02000403030000020003" pitchFamily="2" charset="0"/>
                <a:sym typeface="Wingdings" pitchFamily="2" charset="2"/>
              </a:rPr>
              <a:t>Strategy I</a:t>
            </a:r>
            <a:r>
              <a:rPr lang="en-US" sz="2000" dirty="0">
                <a:latin typeface="Univers LT 45 Light" panose="02000403030000020003" pitchFamily="2" charset="0"/>
                <a:sym typeface="Wingdings" pitchFamily="2" charset="2"/>
              </a:rPr>
              <a:t>	protection levels + overbooking</a:t>
            </a:r>
          </a:p>
          <a:p>
            <a:pPr marL="0" indent="0">
              <a:buNone/>
            </a:pPr>
            <a:r>
              <a:rPr lang="en-US" sz="2000" b="1" dirty="0">
                <a:latin typeface="Univers LT 45 Light" panose="02000403030000020003" pitchFamily="2" charset="0"/>
                <a:sym typeface="Wingdings" pitchFamily="2" charset="2"/>
              </a:rPr>
              <a:t>Strategy II</a:t>
            </a:r>
            <a:r>
              <a:rPr lang="en-US" sz="2000" dirty="0">
                <a:latin typeface="Univers LT 45 Light" panose="02000403030000020003" pitchFamily="2" charset="0"/>
                <a:sym typeface="Wingdings" pitchFamily="2" charset="2"/>
              </a:rPr>
              <a:t>	product management + design thinking + </a:t>
            </a:r>
            <a:r>
              <a:rPr lang="en-US" sz="2000" dirty="0">
                <a:solidFill>
                  <a:schemeClr val="accent1"/>
                </a:solidFill>
                <a:latin typeface="Univers LT 45 Light" panose="02000403030000020003" pitchFamily="2" charset="0"/>
                <a:sym typeface="Wingdings" pitchFamily="2" charset="2"/>
              </a:rPr>
              <a:t>IDEO</a:t>
            </a:r>
          </a:p>
          <a:p>
            <a:pPr marL="0" indent="0">
              <a:buNone/>
            </a:pPr>
            <a:r>
              <a:rPr lang="en-US" sz="2000" b="1" dirty="0">
                <a:latin typeface="Univers LT 45 Light" panose="02000403030000020003" pitchFamily="2" charset="0"/>
                <a:sym typeface="Wingdings" pitchFamily="2" charset="2"/>
              </a:rPr>
              <a:t>Emerging	</a:t>
            </a:r>
            <a:r>
              <a:rPr lang="en-US" sz="2000" dirty="0">
                <a:latin typeface="Univers LT 45 Light" panose="02000403030000020003" pitchFamily="2" charset="0"/>
                <a:sym typeface="Wingdings" pitchFamily="2" charset="2"/>
              </a:rPr>
              <a:t>transparency + e-commerce + future of work</a:t>
            </a:r>
            <a:br>
              <a:rPr lang="en-US" sz="2000" dirty="0">
                <a:latin typeface="Univers LT 45 Light" panose="02000403030000020003" pitchFamily="2" charset="0"/>
                <a:sym typeface="Wingdings" pitchFamily="2" charset="2"/>
              </a:rPr>
            </a:br>
            <a:r>
              <a:rPr lang="en-US" sz="2000" dirty="0">
                <a:latin typeface="Univers LT 45 Light" panose="02000403030000020003" pitchFamily="2" charset="0"/>
                <a:sym typeface="Wingdings" pitchFamily="2" charset="2"/>
              </a:rPr>
              <a:t>		</a:t>
            </a:r>
            <a:r>
              <a:rPr lang="en-US" sz="2000" dirty="0" err="1">
                <a:solidFill>
                  <a:schemeClr val="accent1"/>
                </a:solidFill>
                <a:latin typeface="Univers LT 45 Light" panose="02000403030000020003" pitchFamily="2" charset="0"/>
                <a:sym typeface="Wingdings" pitchFamily="2" charset="2"/>
              </a:rPr>
              <a:t>Tessei</a:t>
            </a:r>
            <a:r>
              <a:rPr lang="en-US" sz="2000" dirty="0">
                <a:solidFill>
                  <a:schemeClr val="accent1"/>
                </a:solidFill>
                <a:latin typeface="Univers LT 45 Light" panose="02000403030000020003" pitchFamily="2" charset="0"/>
                <a:sym typeface="Wingdings" pitchFamily="2" charset="2"/>
              </a:rPr>
              <a:t>		Amazon		Google</a:t>
            </a:r>
            <a:endParaRPr lang="en-US" sz="2000" b="1" dirty="0">
              <a:solidFill>
                <a:schemeClr val="accent1"/>
              </a:solidFill>
              <a:latin typeface="Univers LT 45 Light" panose="02000403030000020003" pitchFamily="2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Univers LT 45 Light" panose="02000403030000020003" pitchFamily="2" charset="0"/>
                <a:sym typeface="Wingdings" pitchFamily="2" charset="2"/>
              </a:rPr>
              <a:t>Process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nivers LT 45 Light" panose="02000403030000020003" pitchFamily="2" charset="0"/>
                <a:sym typeface="Wingdings" pitchFamily="2" charset="2"/>
              </a:rPr>
              <a:t>process analysis + inventory buildup (seasonality)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Univers LT 45 Light" panose="02000403030000020003" pitchFamily="2" charset="0"/>
                <a:sym typeface="Wingdings" pitchFamily="2" charset="2"/>
              </a:rPr>
              <a:t>Inventory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nivers LT 45 Light" panose="02000403030000020003" pitchFamily="2" charset="0"/>
                <a:sym typeface="Wingdings" pitchFamily="2" charset="2"/>
              </a:rPr>
              <a:t>	newsvendor + risk-pooling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Univers LT 45 Light" panose="02000403030000020003" pitchFamily="2" charset="0"/>
              <a:sym typeface="Wingdings" pitchFamily="2" charset="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>
                <a:latin typeface="Univers LT 45 Light" panose="02000403030000020003" pitchFamily="2" charset="0"/>
              </a:rPr>
              <a:pPr/>
              <a:t>2</a:t>
            </a:fld>
            <a:endParaRPr lang="en-US" dirty="0">
              <a:latin typeface="Univers LT 45 Light" panose="0200040303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31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1035096" y="1997839"/>
            <a:ext cx="73525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B.</a:t>
            </a:r>
            <a:endParaRPr lang="en-US" sz="6000" b="1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# customers in service = p/a</a:t>
            </a:r>
          </a:p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(Little’s Law)</a:t>
            </a:r>
          </a:p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# total = I = p/a + </a:t>
            </a:r>
            <a:r>
              <a:rPr lang="en-US" sz="40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I</a:t>
            </a:r>
            <a:r>
              <a:rPr lang="en-US" sz="4000" baseline="-250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q</a:t>
            </a:r>
            <a:endParaRPr lang="en-US" sz="3600" baseline="-25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6DE27-5E6D-4077-9797-B2AF52D0AE23}"/>
              </a:ext>
            </a:extLst>
          </p:cNvPr>
          <p:cNvSpPr txBox="1"/>
          <p:nvPr/>
        </p:nvSpPr>
        <p:spPr>
          <a:xfrm>
            <a:off x="590948" y="506344"/>
            <a:ext cx="7962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Queue – 0.15</a:t>
            </a:r>
          </a:p>
        </p:txBody>
      </p:sp>
    </p:spTree>
    <p:extLst>
      <p:ext uri="{BB962C8B-B14F-4D97-AF65-F5344CB8AC3E}">
        <p14:creationId xmlns:p14="http://schemas.microsoft.com/office/powerpoint/2010/main" val="3019256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959990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D2D9-A4A8-497F-A3EB-4DD66C736A00}"/>
              </a:ext>
            </a:extLst>
          </p:cNvPr>
          <p:cNvSpPr txBox="1"/>
          <p:nvPr/>
        </p:nvSpPr>
        <p:spPr>
          <a:xfrm>
            <a:off x="492712" y="481321"/>
            <a:ext cx="815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Queue – 0.17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7AC9C86-7D04-DD4A-87B2-EE7D6EF1E251}"/>
              </a:ext>
            </a:extLst>
          </p:cNvPr>
          <p:cNvSpPr txBox="1"/>
          <p:nvPr/>
        </p:nvSpPr>
        <p:spPr>
          <a:xfrm>
            <a:off x="348342" y="1276246"/>
            <a:ext cx="844731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				       </a:t>
            </a:r>
            <a:r>
              <a:rPr lang="en-US" sz="1600" i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1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						</a:t>
            </a:r>
            <a:r>
              <a:rPr lang="en-US" sz="1000" i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</a:t>
            </a:r>
            <a:endParaRPr lang="en-US" sz="1200" i="1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endParaRPr lang="en-US" sz="32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4 trauma bays</a:t>
            </a:r>
          </a:p>
          <a:p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99.5% incoming 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ambulance will be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accepted currently.</a:t>
            </a:r>
          </a:p>
          <a:p>
            <a:endParaRPr lang="en-US" sz="32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What is the bays’ 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utilization (%)?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endParaRPr lang="en-US" sz="32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Zuckerberg San Francisco General Hospital and Trauma Center (ZSFG) | San  Francisco Level 1 Trauma Center">
            <a:extLst>
              <a:ext uri="{FF2B5EF4-FFF2-40B4-BE49-F238E27FC236}">
                <a16:creationId xmlns:a16="http://schemas.microsoft.com/office/drawing/2014/main" id="{FCE5272E-C343-3EDC-4E66-C5AB8DBB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2" y="1189207"/>
            <a:ext cx="3576051" cy="85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B94288-3E64-4EE9-2E20-6A54B89BB4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9163"/>
          <a:stretch/>
        </p:blipFill>
        <p:spPr>
          <a:xfrm>
            <a:off x="4026101" y="1606556"/>
            <a:ext cx="5017025" cy="406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AF084F-99BA-526C-3910-B507C1B25A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7412" y="2012604"/>
            <a:ext cx="5017025" cy="3913061"/>
          </a:xfrm>
          <a:prstGeom prst="rect">
            <a:avLst/>
          </a:prstGeom>
        </p:spPr>
      </p:pic>
      <p:pic>
        <p:nvPicPr>
          <p:cNvPr id="72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3F55D4E5-7C26-FECF-FCA9-6B6772371C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1360233" y="6204248"/>
            <a:ext cx="231923" cy="231923"/>
          </a:xfrm>
          <a:prstGeom prst="rect">
            <a:avLst/>
          </a:prstGeom>
        </p:spPr>
      </p:pic>
      <p:sp>
        <p:nvSpPr>
          <p:cNvPr id="73" name="Rectangle 63">
            <a:extLst>
              <a:ext uri="{FF2B5EF4-FFF2-40B4-BE49-F238E27FC236}">
                <a16:creationId xmlns:a16="http://schemas.microsoft.com/office/drawing/2014/main" id="{BF122217-461D-9720-C5A3-4134EE56F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1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4" name="Rectangle 64">
            <a:extLst>
              <a:ext uri="{FF2B5EF4-FFF2-40B4-BE49-F238E27FC236}">
                <a16:creationId xmlns:a16="http://schemas.microsoft.com/office/drawing/2014/main" id="{A50960A3-B243-C856-D4A8-285E27EE2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5" name="Rectangle 65">
            <a:extLst>
              <a:ext uri="{FF2B5EF4-FFF2-40B4-BE49-F238E27FC236}">
                <a16:creationId xmlns:a16="http://schemas.microsoft.com/office/drawing/2014/main" id="{C28052D8-6F12-AA12-D822-FE908768B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00B20327-26EB-4D6F-E0A5-34FEFCD0C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7" name="Rectangle 67">
            <a:extLst>
              <a:ext uri="{FF2B5EF4-FFF2-40B4-BE49-F238E27FC236}">
                <a16:creationId xmlns:a16="http://schemas.microsoft.com/office/drawing/2014/main" id="{CC0E289D-5BF3-9B82-9793-124690122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78" name="Rectangle 68">
            <a:extLst>
              <a:ext uri="{FF2B5EF4-FFF2-40B4-BE49-F238E27FC236}">
                <a16:creationId xmlns:a16="http://schemas.microsoft.com/office/drawing/2014/main" id="{84101BDF-459C-79C1-4B69-C1E9E3C27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79" name="Rectangle 69">
            <a:extLst>
              <a:ext uri="{FF2B5EF4-FFF2-40B4-BE49-F238E27FC236}">
                <a16:creationId xmlns:a16="http://schemas.microsoft.com/office/drawing/2014/main" id="{8D5108FE-B52F-7A91-7EE1-79C252708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80" name="Rectangle 70">
            <a:extLst>
              <a:ext uri="{FF2B5EF4-FFF2-40B4-BE49-F238E27FC236}">
                <a16:creationId xmlns:a16="http://schemas.microsoft.com/office/drawing/2014/main" id="{634412B5-47A8-7E7C-8F0B-49B1AF523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81" name="Rectangle 71">
            <a:extLst>
              <a:ext uri="{FF2B5EF4-FFF2-40B4-BE49-F238E27FC236}">
                <a16:creationId xmlns:a16="http://schemas.microsoft.com/office/drawing/2014/main" id="{1BFBA674-6417-658F-3C44-22795BA3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82" name="Rectangle 72">
            <a:extLst>
              <a:ext uri="{FF2B5EF4-FFF2-40B4-BE49-F238E27FC236}">
                <a16:creationId xmlns:a16="http://schemas.microsoft.com/office/drawing/2014/main" id="{B62D7FCA-FFFC-5E92-307A-6FEDE38AA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3" name="Rectangle 73">
            <a:extLst>
              <a:ext uri="{FF2B5EF4-FFF2-40B4-BE49-F238E27FC236}">
                <a16:creationId xmlns:a16="http://schemas.microsoft.com/office/drawing/2014/main" id="{22591493-86BF-8495-7876-9CBDC3916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4" name="Rectangle 74">
            <a:extLst>
              <a:ext uri="{FF2B5EF4-FFF2-40B4-BE49-F238E27FC236}">
                <a16:creationId xmlns:a16="http://schemas.microsoft.com/office/drawing/2014/main" id="{67CB96C4-E618-A563-3A0F-9B9200C43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5" name="Rectangle 75">
            <a:extLst>
              <a:ext uri="{FF2B5EF4-FFF2-40B4-BE49-F238E27FC236}">
                <a16:creationId xmlns:a16="http://schemas.microsoft.com/office/drawing/2014/main" id="{80A470E8-819A-AC39-DA80-4EE57F9A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6" name="Rectangle 76">
            <a:extLst>
              <a:ext uri="{FF2B5EF4-FFF2-40B4-BE49-F238E27FC236}">
                <a16:creationId xmlns:a16="http://schemas.microsoft.com/office/drawing/2014/main" id="{38C0EC5A-F73A-BFFD-024F-CB245B0F1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7" name="Rectangle 77">
            <a:extLst>
              <a:ext uri="{FF2B5EF4-FFF2-40B4-BE49-F238E27FC236}">
                <a16:creationId xmlns:a16="http://schemas.microsoft.com/office/drawing/2014/main" id="{29326F02-D252-787A-6011-182F8138E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88" name="Rectangle 78">
            <a:extLst>
              <a:ext uri="{FF2B5EF4-FFF2-40B4-BE49-F238E27FC236}">
                <a16:creationId xmlns:a16="http://schemas.microsoft.com/office/drawing/2014/main" id="{9E0C9458-C0B1-B6CE-4DB0-6C42B7CF0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89" name="Rectangle 79">
            <a:extLst>
              <a:ext uri="{FF2B5EF4-FFF2-40B4-BE49-F238E27FC236}">
                <a16:creationId xmlns:a16="http://schemas.microsoft.com/office/drawing/2014/main" id="{24D3E3A6-2C03-C98D-D847-09CE06560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90" name="Rectangle 80">
            <a:extLst>
              <a:ext uri="{FF2B5EF4-FFF2-40B4-BE49-F238E27FC236}">
                <a16:creationId xmlns:a16="http://schemas.microsoft.com/office/drawing/2014/main" id="{B0FBF978-A9C9-FCE5-2F2E-CF63A0FF2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91" name="Rectangle 81">
            <a:extLst>
              <a:ext uri="{FF2B5EF4-FFF2-40B4-BE49-F238E27FC236}">
                <a16:creationId xmlns:a16="http://schemas.microsoft.com/office/drawing/2014/main" id="{93C907A6-1E43-3F16-8395-21515ACF2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92" name="Rectangle 82">
            <a:extLst>
              <a:ext uri="{FF2B5EF4-FFF2-40B4-BE49-F238E27FC236}">
                <a16:creationId xmlns:a16="http://schemas.microsoft.com/office/drawing/2014/main" id="{2905467C-BF96-099F-CE6D-5936B1E62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3" name="Rectangle 83">
            <a:extLst>
              <a:ext uri="{FF2B5EF4-FFF2-40B4-BE49-F238E27FC236}">
                <a16:creationId xmlns:a16="http://schemas.microsoft.com/office/drawing/2014/main" id="{DE28AEDD-D792-926F-5E73-DC5BEB003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4" name="Rectangle 84">
            <a:extLst>
              <a:ext uri="{FF2B5EF4-FFF2-40B4-BE49-F238E27FC236}">
                <a16:creationId xmlns:a16="http://schemas.microsoft.com/office/drawing/2014/main" id="{893ED9C5-5AA8-730B-5498-04A0A0265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5" name="Rectangle 85">
            <a:extLst>
              <a:ext uri="{FF2B5EF4-FFF2-40B4-BE49-F238E27FC236}">
                <a16:creationId xmlns:a16="http://schemas.microsoft.com/office/drawing/2014/main" id="{6D7EC164-AFA8-19CF-AEFB-515EB800F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6" name="Rectangle 86">
            <a:extLst>
              <a:ext uri="{FF2B5EF4-FFF2-40B4-BE49-F238E27FC236}">
                <a16:creationId xmlns:a16="http://schemas.microsoft.com/office/drawing/2014/main" id="{A01D0259-D431-1BA6-D4C5-D313E85E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7" name="Rectangle 87">
            <a:extLst>
              <a:ext uri="{FF2B5EF4-FFF2-40B4-BE49-F238E27FC236}">
                <a16:creationId xmlns:a16="http://schemas.microsoft.com/office/drawing/2014/main" id="{9362C07B-3A95-EB5C-F4AC-25069F2B8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98" name="Rectangle 88">
            <a:extLst>
              <a:ext uri="{FF2B5EF4-FFF2-40B4-BE49-F238E27FC236}">
                <a16:creationId xmlns:a16="http://schemas.microsoft.com/office/drawing/2014/main" id="{111627A9-98E9-C6CE-FF07-13A8C78CA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99" name="Rectangle 89">
            <a:extLst>
              <a:ext uri="{FF2B5EF4-FFF2-40B4-BE49-F238E27FC236}">
                <a16:creationId xmlns:a16="http://schemas.microsoft.com/office/drawing/2014/main" id="{1E24521C-494A-6BA5-1602-A540D9070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32" name="Rectangle 90">
            <a:extLst>
              <a:ext uri="{FF2B5EF4-FFF2-40B4-BE49-F238E27FC236}">
                <a16:creationId xmlns:a16="http://schemas.microsoft.com/office/drawing/2014/main" id="{A92E24FD-BD65-8665-EA5F-2091005DC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33" name="Rectangle 91">
            <a:extLst>
              <a:ext uri="{FF2B5EF4-FFF2-40B4-BE49-F238E27FC236}">
                <a16:creationId xmlns:a16="http://schemas.microsoft.com/office/drawing/2014/main" id="{A7A9EAD5-9E1C-20A5-9729-102D61464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34" name="Rectangle 92">
            <a:extLst>
              <a:ext uri="{FF2B5EF4-FFF2-40B4-BE49-F238E27FC236}">
                <a16:creationId xmlns:a16="http://schemas.microsoft.com/office/drawing/2014/main" id="{A758BBFE-E8EB-172C-B5AE-34BFC9E35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35" name="Rectangle 93">
            <a:extLst>
              <a:ext uri="{FF2B5EF4-FFF2-40B4-BE49-F238E27FC236}">
                <a16:creationId xmlns:a16="http://schemas.microsoft.com/office/drawing/2014/main" id="{D6C4FACE-8FCF-666D-BA54-B8F0FA9B0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36" name="Rectangle 94">
            <a:extLst>
              <a:ext uri="{FF2B5EF4-FFF2-40B4-BE49-F238E27FC236}">
                <a16:creationId xmlns:a16="http://schemas.microsoft.com/office/drawing/2014/main" id="{3311FF68-25A6-9D36-58AF-51128EAFF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37" name="Rectangle 95">
            <a:extLst>
              <a:ext uri="{FF2B5EF4-FFF2-40B4-BE49-F238E27FC236}">
                <a16:creationId xmlns:a16="http://schemas.microsoft.com/office/drawing/2014/main" id="{44D53984-9E29-2C9E-2BE7-44BCD3E21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38" name="Rectangle 96">
            <a:extLst>
              <a:ext uri="{FF2B5EF4-FFF2-40B4-BE49-F238E27FC236}">
                <a16:creationId xmlns:a16="http://schemas.microsoft.com/office/drawing/2014/main" id="{C52306FC-12A5-53EF-0D34-170C5E917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39" name="Rectangle 97">
            <a:extLst>
              <a:ext uri="{FF2B5EF4-FFF2-40B4-BE49-F238E27FC236}">
                <a16:creationId xmlns:a16="http://schemas.microsoft.com/office/drawing/2014/main" id="{CBFD3180-3107-1478-185E-4FD1AD206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40" name="Rectangle 98">
            <a:extLst>
              <a:ext uri="{FF2B5EF4-FFF2-40B4-BE49-F238E27FC236}">
                <a16:creationId xmlns:a16="http://schemas.microsoft.com/office/drawing/2014/main" id="{8E9F495D-0D9A-0153-BC57-510B3E984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41" name="Rectangle 99">
            <a:extLst>
              <a:ext uri="{FF2B5EF4-FFF2-40B4-BE49-F238E27FC236}">
                <a16:creationId xmlns:a16="http://schemas.microsoft.com/office/drawing/2014/main" id="{AE8CA0AA-EA32-F08A-9BBF-DB7680576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42" name="Rectangle 100">
            <a:extLst>
              <a:ext uri="{FF2B5EF4-FFF2-40B4-BE49-F238E27FC236}">
                <a16:creationId xmlns:a16="http://schemas.microsoft.com/office/drawing/2014/main" id="{92051A4E-B359-8875-0C63-CF9B0E9A8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43" name="Rectangle 101">
            <a:extLst>
              <a:ext uri="{FF2B5EF4-FFF2-40B4-BE49-F238E27FC236}">
                <a16:creationId xmlns:a16="http://schemas.microsoft.com/office/drawing/2014/main" id="{B80335B6-B644-27DB-174F-431FD76B3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44" name="Rectangle 102">
            <a:extLst>
              <a:ext uri="{FF2B5EF4-FFF2-40B4-BE49-F238E27FC236}">
                <a16:creationId xmlns:a16="http://schemas.microsoft.com/office/drawing/2014/main" id="{FB015A50-857A-1D85-51FA-FC7ED43E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45" name="Rectangle 103">
            <a:extLst>
              <a:ext uri="{FF2B5EF4-FFF2-40B4-BE49-F238E27FC236}">
                <a16:creationId xmlns:a16="http://schemas.microsoft.com/office/drawing/2014/main" id="{8D649497-2397-C981-0120-5A7E81E33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46" name="Rectangle 104">
            <a:extLst>
              <a:ext uri="{FF2B5EF4-FFF2-40B4-BE49-F238E27FC236}">
                <a16:creationId xmlns:a16="http://schemas.microsoft.com/office/drawing/2014/main" id="{E0DB62BE-5D0A-98B8-39C4-2A96476C5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47" name="Rectangle 105">
            <a:extLst>
              <a:ext uri="{FF2B5EF4-FFF2-40B4-BE49-F238E27FC236}">
                <a16:creationId xmlns:a16="http://schemas.microsoft.com/office/drawing/2014/main" id="{5EA41008-1A30-9612-BCE5-432B3B5C8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48" name="Rectangle 106">
            <a:extLst>
              <a:ext uri="{FF2B5EF4-FFF2-40B4-BE49-F238E27FC236}">
                <a16:creationId xmlns:a16="http://schemas.microsoft.com/office/drawing/2014/main" id="{9E8E9E01-6CC1-F0F1-4B47-45E50A1D7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49" name="Rectangle 107">
            <a:extLst>
              <a:ext uri="{FF2B5EF4-FFF2-40B4-BE49-F238E27FC236}">
                <a16:creationId xmlns:a16="http://schemas.microsoft.com/office/drawing/2014/main" id="{88DBF44E-F800-E299-FD0C-682A9775F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50" name="Rectangle 108">
            <a:extLst>
              <a:ext uri="{FF2B5EF4-FFF2-40B4-BE49-F238E27FC236}">
                <a16:creationId xmlns:a16="http://schemas.microsoft.com/office/drawing/2014/main" id="{26235C9A-B2FA-9F52-50E2-A741089C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51" name="Rectangle 109">
            <a:extLst>
              <a:ext uri="{FF2B5EF4-FFF2-40B4-BE49-F238E27FC236}">
                <a16:creationId xmlns:a16="http://schemas.microsoft.com/office/drawing/2014/main" id="{1B0F3EA0-2D2A-0BBB-BA83-527FD9C62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52" name="Rectangle 110">
            <a:extLst>
              <a:ext uri="{FF2B5EF4-FFF2-40B4-BE49-F238E27FC236}">
                <a16:creationId xmlns:a16="http://schemas.microsoft.com/office/drawing/2014/main" id="{C921F71F-C3BB-79D8-C927-1294FF809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53" name="Rectangle 111">
            <a:extLst>
              <a:ext uri="{FF2B5EF4-FFF2-40B4-BE49-F238E27FC236}">
                <a16:creationId xmlns:a16="http://schemas.microsoft.com/office/drawing/2014/main" id="{C908F5F2-349B-0B5E-B8B4-B9B2D6238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54" name="Rectangle 112">
            <a:extLst>
              <a:ext uri="{FF2B5EF4-FFF2-40B4-BE49-F238E27FC236}">
                <a16:creationId xmlns:a16="http://schemas.microsoft.com/office/drawing/2014/main" id="{FF1892E4-9974-87E2-13BB-D99C81F24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55" name="Rectangle 113">
            <a:extLst>
              <a:ext uri="{FF2B5EF4-FFF2-40B4-BE49-F238E27FC236}">
                <a16:creationId xmlns:a16="http://schemas.microsoft.com/office/drawing/2014/main" id="{529F889C-8DB5-31AB-0FB5-C05BF66D1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56" name="Rectangle 114">
            <a:extLst>
              <a:ext uri="{FF2B5EF4-FFF2-40B4-BE49-F238E27FC236}">
                <a16:creationId xmlns:a16="http://schemas.microsoft.com/office/drawing/2014/main" id="{EAC42AEA-6DDE-3FEC-99CD-09DDDF165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57" name="Rectangle 115">
            <a:extLst>
              <a:ext uri="{FF2B5EF4-FFF2-40B4-BE49-F238E27FC236}">
                <a16:creationId xmlns:a16="http://schemas.microsoft.com/office/drawing/2014/main" id="{CCC99967-CCBC-3F9A-C32A-C83B670CD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58" name="Rectangle 116">
            <a:extLst>
              <a:ext uri="{FF2B5EF4-FFF2-40B4-BE49-F238E27FC236}">
                <a16:creationId xmlns:a16="http://schemas.microsoft.com/office/drawing/2014/main" id="{1E21B4B1-420F-30BC-EA42-ECABC9B92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59" name="Rectangle 117">
            <a:extLst>
              <a:ext uri="{FF2B5EF4-FFF2-40B4-BE49-F238E27FC236}">
                <a16:creationId xmlns:a16="http://schemas.microsoft.com/office/drawing/2014/main" id="{04CFB868-CE74-1406-8CB6-32985D02D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60" name="Rectangle 118">
            <a:extLst>
              <a:ext uri="{FF2B5EF4-FFF2-40B4-BE49-F238E27FC236}">
                <a16:creationId xmlns:a16="http://schemas.microsoft.com/office/drawing/2014/main" id="{F9181EDF-AA34-7135-0070-73C75D047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61" name="Rectangle 119">
            <a:extLst>
              <a:ext uri="{FF2B5EF4-FFF2-40B4-BE49-F238E27FC236}">
                <a16:creationId xmlns:a16="http://schemas.microsoft.com/office/drawing/2014/main" id="{74DD2E47-723B-CB54-EECA-59B1D22E5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62" name="Rectangle 120">
            <a:extLst>
              <a:ext uri="{FF2B5EF4-FFF2-40B4-BE49-F238E27FC236}">
                <a16:creationId xmlns:a16="http://schemas.microsoft.com/office/drawing/2014/main" id="{40967F28-26E1-8FF4-13BF-A93A2FC28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63" name="Rectangle 121">
            <a:extLst>
              <a:ext uri="{FF2B5EF4-FFF2-40B4-BE49-F238E27FC236}">
                <a16:creationId xmlns:a16="http://schemas.microsoft.com/office/drawing/2014/main" id="{07A1165F-1C36-C4F1-24E6-FE4B884C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64" name="Rectangle 122">
            <a:extLst>
              <a:ext uri="{FF2B5EF4-FFF2-40B4-BE49-F238E27FC236}">
                <a16:creationId xmlns:a16="http://schemas.microsoft.com/office/drawing/2014/main" id="{F0B3A74E-4905-F65C-E5E1-6C98EB051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65" name="Rectangle 123">
            <a:extLst>
              <a:ext uri="{FF2B5EF4-FFF2-40B4-BE49-F238E27FC236}">
                <a16:creationId xmlns:a16="http://schemas.microsoft.com/office/drawing/2014/main" id="{E2048C21-8FDD-B814-296B-4D908C767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3919771-918B-E9AD-B6FD-2196CFFEE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1:00</a:t>
            </a:r>
          </a:p>
        </p:txBody>
      </p:sp>
    </p:spTree>
    <p:extLst>
      <p:ext uri="{BB962C8B-B14F-4D97-AF65-F5344CB8AC3E}">
        <p14:creationId xmlns:p14="http://schemas.microsoft.com/office/powerpoint/2010/main" val="99493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3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4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6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8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9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1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4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7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10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30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4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60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7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900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20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3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50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700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8000"/>
                            </p:stCondLst>
                            <p:childTnLst>
                              <p:par>
                                <p:cTn id="18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900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6"/>
                  </p:tgtEl>
                </p:cond>
              </p:nextCondLst>
            </p:seq>
            <p:audio>
              <p:cMediaNode showWhenStopped="0">
                <p:cTn id="18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BABC9-F997-4AFF-BF65-874ED1EF48C6}"/>
              </a:ext>
            </a:extLst>
          </p:cNvPr>
          <p:cNvSpPr txBox="1"/>
          <p:nvPr/>
        </p:nvSpPr>
        <p:spPr>
          <a:xfrm>
            <a:off x="492712" y="481321"/>
            <a:ext cx="815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Queue – 0.17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A1A8F-4096-BE42-8F2B-3FCC7B1671E5}"/>
              </a:ext>
            </a:extLst>
          </p:cNvPr>
          <p:cNvSpPr txBox="1"/>
          <p:nvPr/>
        </p:nvSpPr>
        <p:spPr>
          <a:xfrm>
            <a:off x="79502" y="1628507"/>
            <a:ext cx="39565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17.5%</a:t>
            </a:r>
          </a:p>
          <a:p>
            <a:pPr algn="ctr"/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P(4 bays busy) = 0.5%</a:t>
            </a:r>
          </a:p>
          <a:p>
            <a:pPr algn="ctr"/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 = p/a = 0.7</a:t>
            </a:r>
            <a:b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endParaRPr lang="en-US" sz="28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Utilization = p/ma</a:t>
            </a:r>
          </a:p>
          <a:p>
            <a:pPr algn="ctr"/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= r/m = 0.7/4</a:t>
            </a:r>
          </a:p>
          <a:p>
            <a:pPr algn="ctr"/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= 0.175</a:t>
            </a:r>
            <a:endParaRPr lang="en-US" sz="24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CA7C6-88B2-46E9-5DD1-54C635514B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163"/>
          <a:stretch/>
        </p:blipFill>
        <p:spPr>
          <a:xfrm>
            <a:off x="4026101" y="1185684"/>
            <a:ext cx="5017025" cy="406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C432A-D73A-0099-82DB-79B778FEF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412" y="1591732"/>
            <a:ext cx="5017025" cy="39130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0D129E-268F-30EE-D079-63433FA4400A}"/>
              </a:ext>
            </a:extLst>
          </p:cNvPr>
          <p:cNvSpPr/>
          <p:nvPr/>
        </p:nvSpPr>
        <p:spPr>
          <a:xfrm>
            <a:off x="4057412" y="2305878"/>
            <a:ext cx="4877866" cy="26835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68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2">
            <a:extLst>
              <a:ext uri="{FF2B5EF4-FFF2-40B4-BE49-F238E27FC236}">
                <a16:creationId xmlns:a16="http://schemas.microsoft.com/office/drawing/2014/main" id="{7817DA2D-C18B-D9CC-1D8C-A3ED19D2B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0" y="2772896"/>
            <a:ext cx="2470672" cy="24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0" y="5174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Emerging – 0.07</a:t>
            </a:r>
          </a:p>
        </p:txBody>
      </p:sp>
      <p:sp>
        <p:nvSpPr>
          <p:cNvPr id="3" name="TextBox 2">
            <a:hlinkClick r:id="rId7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895279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8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F908A-99CE-6C45-8F2B-FDE883C858A9}"/>
              </a:ext>
            </a:extLst>
          </p:cNvPr>
          <p:cNvSpPr txBox="1"/>
          <p:nvPr/>
        </p:nvSpPr>
        <p:spPr>
          <a:xfrm>
            <a:off x="0" y="1225302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Which transparency is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u="sng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different</a:t>
            </a: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from the rest?</a:t>
            </a:r>
          </a:p>
        </p:txBody>
      </p:sp>
      <p:pic>
        <p:nvPicPr>
          <p:cNvPr id="70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F52FEE55-BC7C-5D44-833E-EA14F9673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71" name="Rectangle 63">
            <a:extLst>
              <a:ext uri="{FF2B5EF4-FFF2-40B4-BE49-F238E27FC236}">
                <a16:creationId xmlns:a16="http://schemas.microsoft.com/office/drawing/2014/main" id="{1266EB69-C23C-144A-BD30-086780F92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2" name="Rectangle 64">
            <a:extLst>
              <a:ext uri="{FF2B5EF4-FFF2-40B4-BE49-F238E27FC236}">
                <a16:creationId xmlns:a16="http://schemas.microsoft.com/office/drawing/2014/main" id="{0E5D0417-1B54-6F48-AF2E-DC0DF2408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3" name="Rectangle 65">
            <a:extLst>
              <a:ext uri="{FF2B5EF4-FFF2-40B4-BE49-F238E27FC236}">
                <a16:creationId xmlns:a16="http://schemas.microsoft.com/office/drawing/2014/main" id="{B3FFF734-5F6C-6F4C-93AD-DD7D1437F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4" name="Rectangle 66">
            <a:extLst>
              <a:ext uri="{FF2B5EF4-FFF2-40B4-BE49-F238E27FC236}">
                <a16:creationId xmlns:a16="http://schemas.microsoft.com/office/drawing/2014/main" id="{AAE027EE-FC9E-DC43-B085-139FD40CA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5" name="Rectangle 67">
            <a:extLst>
              <a:ext uri="{FF2B5EF4-FFF2-40B4-BE49-F238E27FC236}">
                <a16:creationId xmlns:a16="http://schemas.microsoft.com/office/drawing/2014/main" id="{73C7DA21-699B-1044-ADA0-0EE2FE653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76" name="Rectangle 68">
            <a:extLst>
              <a:ext uri="{FF2B5EF4-FFF2-40B4-BE49-F238E27FC236}">
                <a16:creationId xmlns:a16="http://schemas.microsoft.com/office/drawing/2014/main" id="{C8E88D0D-E464-BC40-A537-ABC1B7D44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77" name="Rectangle 69">
            <a:extLst>
              <a:ext uri="{FF2B5EF4-FFF2-40B4-BE49-F238E27FC236}">
                <a16:creationId xmlns:a16="http://schemas.microsoft.com/office/drawing/2014/main" id="{14A5157A-0691-BE45-B579-B111F0E2F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E9B6809C-3784-7340-86A1-E9F09CE33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79" name="Rectangle 71">
            <a:extLst>
              <a:ext uri="{FF2B5EF4-FFF2-40B4-BE49-F238E27FC236}">
                <a16:creationId xmlns:a16="http://schemas.microsoft.com/office/drawing/2014/main" id="{15849876-B9E0-C84D-A639-21BA32445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80" name="Rectangle 72">
            <a:extLst>
              <a:ext uri="{FF2B5EF4-FFF2-40B4-BE49-F238E27FC236}">
                <a16:creationId xmlns:a16="http://schemas.microsoft.com/office/drawing/2014/main" id="{844916D9-3799-4B4E-8EEB-D5DE263AE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1" name="Rectangle 73">
            <a:extLst>
              <a:ext uri="{FF2B5EF4-FFF2-40B4-BE49-F238E27FC236}">
                <a16:creationId xmlns:a16="http://schemas.microsoft.com/office/drawing/2014/main" id="{3F2A90BB-DB42-944B-ABB3-8667101F5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2" name="Rectangle 74">
            <a:extLst>
              <a:ext uri="{FF2B5EF4-FFF2-40B4-BE49-F238E27FC236}">
                <a16:creationId xmlns:a16="http://schemas.microsoft.com/office/drawing/2014/main" id="{0D8E7829-141E-F345-A38D-848754C17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3" name="Rectangle 75">
            <a:extLst>
              <a:ext uri="{FF2B5EF4-FFF2-40B4-BE49-F238E27FC236}">
                <a16:creationId xmlns:a16="http://schemas.microsoft.com/office/drawing/2014/main" id="{662AD29A-7A60-F045-8B47-562254FAD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4" name="Rectangle 76">
            <a:extLst>
              <a:ext uri="{FF2B5EF4-FFF2-40B4-BE49-F238E27FC236}">
                <a16:creationId xmlns:a16="http://schemas.microsoft.com/office/drawing/2014/main" id="{350CF6C9-5F7C-C046-9368-2A896C82C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5" name="Rectangle 77">
            <a:extLst>
              <a:ext uri="{FF2B5EF4-FFF2-40B4-BE49-F238E27FC236}">
                <a16:creationId xmlns:a16="http://schemas.microsoft.com/office/drawing/2014/main" id="{AA3EB905-9696-5840-B448-3C4C55F87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86" name="Rectangle 78">
            <a:extLst>
              <a:ext uri="{FF2B5EF4-FFF2-40B4-BE49-F238E27FC236}">
                <a16:creationId xmlns:a16="http://schemas.microsoft.com/office/drawing/2014/main" id="{5D199671-D8B3-D24A-8CAB-AD14DF915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87" name="Rectangle 79">
            <a:extLst>
              <a:ext uri="{FF2B5EF4-FFF2-40B4-BE49-F238E27FC236}">
                <a16:creationId xmlns:a16="http://schemas.microsoft.com/office/drawing/2014/main" id="{8CF35D20-5E59-8241-A21B-906EC1EE7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88" name="Rectangle 80">
            <a:extLst>
              <a:ext uri="{FF2B5EF4-FFF2-40B4-BE49-F238E27FC236}">
                <a16:creationId xmlns:a16="http://schemas.microsoft.com/office/drawing/2014/main" id="{D500C291-DC10-1648-999B-6F4D15526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89" name="Rectangle 81">
            <a:extLst>
              <a:ext uri="{FF2B5EF4-FFF2-40B4-BE49-F238E27FC236}">
                <a16:creationId xmlns:a16="http://schemas.microsoft.com/office/drawing/2014/main" id="{BBE5B5FA-AE2D-0A4D-AAD1-95CE89038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90" name="Rectangle 82">
            <a:extLst>
              <a:ext uri="{FF2B5EF4-FFF2-40B4-BE49-F238E27FC236}">
                <a16:creationId xmlns:a16="http://schemas.microsoft.com/office/drawing/2014/main" id="{F4E8C548-49AC-5145-847F-DB81CFA14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91A9B9F4-6400-E044-A225-699657331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2" name="Rectangle 84">
            <a:extLst>
              <a:ext uri="{FF2B5EF4-FFF2-40B4-BE49-F238E27FC236}">
                <a16:creationId xmlns:a16="http://schemas.microsoft.com/office/drawing/2014/main" id="{71FF7B57-174D-B740-8D62-72F21EBCF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3" name="Rectangle 85">
            <a:extLst>
              <a:ext uri="{FF2B5EF4-FFF2-40B4-BE49-F238E27FC236}">
                <a16:creationId xmlns:a16="http://schemas.microsoft.com/office/drawing/2014/main" id="{C60AB5F0-0414-D24F-9661-361447815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4" name="Rectangle 86">
            <a:extLst>
              <a:ext uri="{FF2B5EF4-FFF2-40B4-BE49-F238E27FC236}">
                <a16:creationId xmlns:a16="http://schemas.microsoft.com/office/drawing/2014/main" id="{84BC9D1D-BD35-7046-99E2-F742462B3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5" name="Rectangle 87">
            <a:extLst>
              <a:ext uri="{FF2B5EF4-FFF2-40B4-BE49-F238E27FC236}">
                <a16:creationId xmlns:a16="http://schemas.microsoft.com/office/drawing/2014/main" id="{16C8726D-27A6-094B-BDF4-893E999EC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96" name="Rectangle 88">
            <a:extLst>
              <a:ext uri="{FF2B5EF4-FFF2-40B4-BE49-F238E27FC236}">
                <a16:creationId xmlns:a16="http://schemas.microsoft.com/office/drawing/2014/main" id="{456FF8B2-3000-BF4B-B578-32F27F45D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97" name="Rectangle 89">
            <a:extLst>
              <a:ext uri="{FF2B5EF4-FFF2-40B4-BE49-F238E27FC236}">
                <a16:creationId xmlns:a16="http://schemas.microsoft.com/office/drawing/2014/main" id="{A23E3DA6-641C-6645-B65E-AE8CAC13A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98" name="Rectangle 90">
            <a:extLst>
              <a:ext uri="{FF2B5EF4-FFF2-40B4-BE49-F238E27FC236}">
                <a16:creationId xmlns:a16="http://schemas.microsoft.com/office/drawing/2014/main" id="{167B13C4-AC3E-E84A-9F8F-1CED58D16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99" name="Rectangle 91">
            <a:extLst>
              <a:ext uri="{FF2B5EF4-FFF2-40B4-BE49-F238E27FC236}">
                <a16:creationId xmlns:a16="http://schemas.microsoft.com/office/drawing/2014/main" id="{B7410E15-4892-7D44-8F50-9BAA05F0D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00" name="Rectangle 92">
            <a:extLst>
              <a:ext uri="{FF2B5EF4-FFF2-40B4-BE49-F238E27FC236}">
                <a16:creationId xmlns:a16="http://schemas.microsoft.com/office/drawing/2014/main" id="{8D38B876-E8C6-1D44-A118-59E0BCB58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1" name="Rectangle 93">
            <a:extLst>
              <a:ext uri="{FF2B5EF4-FFF2-40B4-BE49-F238E27FC236}">
                <a16:creationId xmlns:a16="http://schemas.microsoft.com/office/drawing/2014/main" id="{E037D14D-FE0F-C242-A0B3-3F2AB6EE2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2" name="Rectangle 94">
            <a:extLst>
              <a:ext uri="{FF2B5EF4-FFF2-40B4-BE49-F238E27FC236}">
                <a16:creationId xmlns:a16="http://schemas.microsoft.com/office/drawing/2014/main" id="{BBE51DB4-30D5-5941-B096-936FBD559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3" name="Rectangle 95">
            <a:extLst>
              <a:ext uri="{FF2B5EF4-FFF2-40B4-BE49-F238E27FC236}">
                <a16:creationId xmlns:a16="http://schemas.microsoft.com/office/drawing/2014/main" id="{97D27144-7762-2A4C-A215-B5E7B24B9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4" name="Rectangle 96">
            <a:extLst>
              <a:ext uri="{FF2B5EF4-FFF2-40B4-BE49-F238E27FC236}">
                <a16:creationId xmlns:a16="http://schemas.microsoft.com/office/drawing/2014/main" id="{BA01BD08-36F4-8742-9529-A12D8A7F8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5" name="Rectangle 97">
            <a:extLst>
              <a:ext uri="{FF2B5EF4-FFF2-40B4-BE49-F238E27FC236}">
                <a16:creationId xmlns:a16="http://schemas.microsoft.com/office/drawing/2014/main" id="{159CE7C3-7110-F64E-9AF8-4CF1C30D1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06" name="Rectangle 98">
            <a:extLst>
              <a:ext uri="{FF2B5EF4-FFF2-40B4-BE49-F238E27FC236}">
                <a16:creationId xmlns:a16="http://schemas.microsoft.com/office/drawing/2014/main" id="{A5243F4A-58F0-3C44-ADF9-77BE12BA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07" name="Rectangle 99">
            <a:extLst>
              <a:ext uri="{FF2B5EF4-FFF2-40B4-BE49-F238E27FC236}">
                <a16:creationId xmlns:a16="http://schemas.microsoft.com/office/drawing/2014/main" id="{CF529F58-F3EE-184A-B485-EA622EC06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08" name="Rectangle 100">
            <a:extLst>
              <a:ext uri="{FF2B5EF4-FFF2-40B4-BE49-F238E27FC236}">
                <a16:creationId xmlns:a16="http://schemas.microsoft.com/office/drawing/2014/main" id="{3474B129-1315-1145-A4C0-42BFFF6A0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09" name="Rectangle 101">
            <a:extLst>
              <a:ext uri="{FF2B5EF4-FFF2-40B4-BE49-F238E27FC236}">
                <a16:creationId xmlns:a16="http://schemas.microsoft.com/office/drawing/2014/main" id="{C6BFF36B-E853-034B-AF05-4403AE247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10" name="Rectangle 102">
            <a:extLst>
              <a:ext uri="{FF2B5EF4-FFF2-40B4-BE49-F238E27FC236}">
                <a16:creationId xmlns:a16="http://schemas.microsoft.com/office/drawing/2014/main" id="{A5ED7A73-6FE1-0C48-AC8B-66BF5F90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1" name="Rectangle 103">
            <a:extLst>
              <a:ext uri="{FF2B5EF4-FFF2-40B4-BE49-F238E27FC236}">
                <a16:creationId xmlns:a16="http://schemas.microsoft.com/office/drawing/2014/main" id="{16E00728-E374-BD44-BBB3-BB3EDCBEE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2" name="Rectangle 104">
            <a:extLst>
              <a:ext uri="{FF2B5EF4-FFF2-40B4-BE49-F238E27FC236}">
                <a16:creationId xmlns:a16="http://schemas.microsoft.com/office/drawing/2014/main" id="{FEAFC0FD-DF36-8846-B0BD-9DC0E0D56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3" name="Rectangle 105">
            <a:extLst>
              <a:ext uri="{FF2B5EF4-FFF2-40B4-BE49-F238E27FC236}">
                <a16:creationId xmlns:a16="http://schemas.microsoft.com/office/drawing/2014/main" id="{1BE1ED03-6A67-3F43-93DA-D6D65DEE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4" name="Rectangle 106">
            <a:extLst>
              <a:ext uri="{FF2B5EF4-FFF2-40B4-BE49-F238E27FC236}">
                <a16:creationId xmlns:a16="http://schemas.microsoft.com/office/drawing/2014/main" id="{C0462F4E-0D2B-DD4C-8A34-393A21C31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5" name="Rectangle 107">
            <a:extLst>
              <a:ext uri="{FF2B5EF4-FFF2-40B4-BE49-F238E27FC236}">
                <a16:creationId xmlns:a16="http://schemas.microsoft.com/office/drawing/2014/main" id="{24CEAEF8-D2C4-9740-9BA0-8516F4FC5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16" name="Rectangle 108">
            <a:extLst>
              <a:ext uri="{FF2B5EF4-FFF2-40B4-BE49-F238E27FC236}">
                <a16:creationId xmlns:a16="http://schemas.microsoft.com/office/drawing/2014/main" id="{B68E0813-C2C1-A845-9874-28B85FA11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17" name="Rectangle 109">
            <a:extLst>
              <a:ext uri="{FF2B5EF4-FFF2-40B4-BE49-F238E27FC236}">
                <a16:creationId xmlns:a16="http://schemas.microsoft.com/office/drawing/2014/main" id="{03AAFCC9-B329-8D4B-943B-336FA90C5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18" name="Rectangle 110">
            <a:extLst>
              <a:ext uri="{FF2B5EF4-FFF2-40B4-BE49-F238E27FC236}">
                <a16:creationId xmlns:a16="http://schemas.microsoft.com/office/drawing/2014/main" id="{B66F573C-967A-974E-9B36-C4FE2EAFB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19" name="Rectangle 111">
            <a:extLst>
              <a:ext uri="{FF2B5EF4-FFF2-40B4-BE49-F238E27FC236}">
                <a16:creationId xmlns:a16="http://schemas.microsoft.com/office/drawing/2014/main" id="{DF0E2B78-F3F0-F84B-988E-9A362D7BC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20" name="Rectangle 112">
            <a:extLst>
              <a:ext uri="{FF2B5EF4-FFF2-40B4-BE49-F238E27FC236}">
                <a16:creationId xmlns:a16="http://schemas.microsoft.com/office/drawing/2014/main" id="{0D0344A0-5403-F54F-91B0-9C6A0284C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1" name="Rectangle 113">
            <a:extLst>
              <a:ext uri="{FF2B5EF4-FFF2-40B4-BE49-F238E27FC236}">
                <a16:creationId xmlns:a16="http://schemas.microsoft.com/office/drawing/2014/main" id="{AFA01E6F-D765-6245-A644-4A1CA02F6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2" name="Rectangle 114">
            <a:extLst>
              <a:ext uri="{FF2B5EF4-FFF2-40B4-BE49-F238E27FC236}">
                <a16:creationId xmlns:a16="http://schemas.microsoft.com/office/drawing/2014/main" id="{F19DACCA-38EF-7141-ACEE-050DFF3D4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3" name="Rectangle 115">
            <a:extLst>
              <a:ext uri="{FF2B5EF4-FFF2-40B4-BE49-F238E27FC236}">
                <a16:creationId xmlns:a16="http://schemas.microsoft.com/office/drawing/2014/main" id="{0EA5A7CB-0AA5-DF47-80C8-852FB6ECF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4" name="Rectangle 116">
            <a:extLst>
              <a:ext uri="{FF2B5EF4-FFF2-40B4-BE49-F238E27FC236}">
                <a16:creationId xmlns:a16="http://schemas.microsoft.com/office/drawing/2014/main" id="{77BA5AF2-54D9-DF48-8656-3DEBF0DC2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5" name="Rectangle 117">
            <a:extLst>
              <a:ext uri="{FF2B5EF4-FFF2-40B4-BE49-F238E27FC236}">
                <a16:creationId xmlns:a16="http://schemas.microsoft.com/office/drawing/2014/main" id="{B4274773-34AB-C043-9581-0854ADFAD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26" name="Rectangle 118">
            <a:extLst>
              <a:ext uri="{FF2B5EF4-FFF2-40B4-BE49-F238E27FC236}">
                <a16:creationId xmlns:a16="http://schemas.microsoft.com/office/drawing/2014/main" id="{6CD355A6-6E68-3047-B2C4-3D7B6A37A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27" name="Rectangle 119">
            <a:extLst>
              <a:ext uri="{FF2B5EF4-FFF2-40B4-BE49-F238E27FC236}">
                <a16:creationId xmlns:a16="http://schemas.microsoft.com/office/drawing/2014/main" id="{8A30B3B5-C16D-9449-A9A5-352BCD235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28" name="Rectangle 120">
            <a:extLst>
              <a:ext uri="{FF2B5EF4-FFF2-40B4-BE49-F238E27FC236}">
                <a16:creationId xmlns:a16="http://schemas.microsoft.com/office/drawing/2014/main" id="{FAA8A6D8-1D9A-D844-BDFC-33676C9E3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29" name="Rectangle 121">
            <a:extLst>
              <a:ext uri="{FF2B5EF4-FFF2-40B4-BE49-F238E27FC236}">
                <a16:creationId xmlns:a16="http://schemas.microsoft.com/office/drawing/2014/main" id="{DFE06916-D29C-B64B-B372-C540F641A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30" name="Rectangle 122">
            <a:extLst>
              <a:ext uri="{FF2B5EF4-FFF2-40B4-BE49-F238E27FC236}">
                <a16:creationId xmlns:a16="http://schemas.microsoft.com/office/drawing/2014/main" id="{6FC58118-3DC8-EF4C-9FA3-2BAB2AC15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1" name="Rectangle 123">
            <a:extLst>
              <a:ext uri="{FF2B5EF4-FFF2-40B4-BE49-F238E27FC236}">
                <a16:creationId xmlns:a16="http://schemas.microsoft.com/office/drawing/2014/main" id="{74CC23D5-FF2B-6C4D-A5EC-F7FEA8DCC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B0010D-7B81-F040-A34C-4AC8B3B8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  <p:pic>
        <p:nvPicPr>
          <p:cNvPr id="133" name="Picture 4" descr="App Truthers Claim Domino&amp;amp;#39;s Lies About Who Makes Their Pizza">
            <a:extLst>
              <a:ext uri="{FF2B5EF4-FFF2-40B4-BE49-F238E27FC236}">
                <a16:creationId xmlns:a16="http://schemas.microsoft.com/office/drawing/2014/main" id="{8BE73CC6-42D3-A184-0174-687BFEAE0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162" y="4605298"/>
            <a:ext cx="3050212" cy="16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EB2317F8-B197-BE2C-CACE-019C5345E82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1310" b="33713"/>
          <a:stretch/>
        </p:blipFill>
        <p:spPr>
          <a:xfrm>
            <a:off x="2718841" y="2499044"/>
            <a:ext cx="2505185" cy="2770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D9F7B2-47F3-BA73-4D0A-595ED90045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9042" y="2772896"/>
            <a:ext cx="2311144" cy="1738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3086B1-645A-C323-60EF-2D1111EFAE04}"/>
              </a:ext>
            </a:extLst>
          </p:cNvPr>
          <p:cNvSpPr txBox="1"/>
          <p:nvPr/>
        </p:nvSpPr>
        <p:spPr>
          <a:xfrm>
            <a:off x="343120" y="4772556"/>
            <a:ext cx="35137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Univers LT 45 Light" panose="02000403030000020003" pitchFamily="2" charset="0"/>
              </a:rPr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645CEF7-13AB-7A1D-0A79-BB2A6FA6C4D3}"/>
              </a:ext>
            </a:extLst>
          </p:cNvPr>
          <p:cNvSpPr txBox="1"/>
          <p:nvPr/>
        </p:nvSpPr>
        <p:spPr>
          <a:xfrm>
            <a:off x="4614970" y="4668739"/>
            <a:ext cx="35137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Univers LT 45 Light" panose="02000403030000020003" pitchFamily="2" charset="0"/>
              </a:rPr>
              <a:t>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63F7A3-965A-053D-F16B-EFBDCA9C68AF}"/>
              </a:ext>
            </a:extLst>
          </p:cNvPr>
          <p:cNvSpPr txBox="1"/>
          <p:nvPr/>
        </p:nvSpPr>
        <p:spPr>
          <a:xfrm>
            <a:off x="7825310" y="2750487"/>
            <a:ext cx="33855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Univers LT 45 Light" panose="02000403030000020003" pitchFamily="2" charset="0"/>
              </a:rPr>
              <a:t>C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CA5A146-FCA6-4554-2A8D-7302099AF650}"/>
              </a:ext>
            </a:extLst>
          </p:cNvPr>
          <p:cNvSpPr txBox="1"/>
          <p:nvPr/>
        </p:nvSpPr>
        <p:spPr>
          <a:xfrm>
            <a:off x="6135658" y="4847644"/>
            <a:ext cx="35137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Univers LT 45 Light" panose="0200040303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348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2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-129665" y="1685032"/>
            <a:ext cx="9682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 = Customer Transparency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33814-8858-4C5A-B2D5-C24841B5D65C}"/>
              </a:ext>
            </a:extLst>
          </p:cNvPr>
          <p:cNvSpPr txBox="1"/>
          <p:nvPr/>
        </p:nvSpPr>
        <p:spPr>
          <a:xfrm>
            <a:off x="0" y="5174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Emerging – 0.07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F266A-8DE5-C4B3-1C83-D6510AD97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04" y="2593792"/>
            <a:ext cx="3756992" cy="28256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A926C1-D5F1-3393-4633-E271949B7DF0}"/>
              </a:ext>
            </a:extLst>
          </p:cNvPr>
          <p:cNvSpPr txBox="1"/>
          <p:nvPr/>
        </p:nvSpPr>
        <p:spPr>
          <a:xfrm>
            <a:off x="4572000" y="2897989"/>
            <a:ext cx="3756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The others are process transparency</a:t>
            </a:r>
          </a:p>
        </p:txBody>
      </p:sp>
    </p:spTree>
    <p:extLst>
      <p:ext uri="{BB962C8B-B14F-4D97-AF65-F5344CB8AC3E}">
        <p14:creationId xmlns:p14="http://schemas.microsoft.com/office/powerpoint/2010/main" val="208117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7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20D62-57EF-4680-A738-E7166C4BBE2E}"/>
              </a:ext>
            </a:extLst>
          </p:cNvPr>
          <p:cNvSpPr txBox="1"/>
          <p:nvPr/>
        </p:nvSpPr>
        <p:spPr>
          <a:xfrm>
            <a:off x="0" y="5174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Emerging – 0.09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106E05-6C7B-064B-9366-2417FCFD1214}"/>
              </a:ext>
            </a:extLst>
          </p:cNvPr>
          <p:cNvSpPr txBox="1"/>
          <p:nvPr/>
        </p:nvSpPr>
        <p:spPr>
          <a:xfrm>
            <a:off x="0" y="1344579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What is </a:t>
            </a:r>
            <a:r>
              <a:rPr lang="en-US" sz="4000" u="sng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not</a:t>
            </a: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how </a:t>
            </a:r>
            <a:r>
              <a:rPr lang="en-US" sz="4000" dirty="0" err="1">
                <a:latin typeface="Univers LT 45 Light" panose="02000403030000020003" pitchFamily="2" charset="0"/>
                <a:cs typeface="Times New Roman" panose="02020603050405020304" pitchFamily="18" charset="0"/>
              </a:rPr>
              <a:t>Tessei</a:t>
            </a: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addressed their challenges?</a:t>
            </a:r>
            <a:endParaRPr lang="en-US" sz="4000" dirty="0">
              <a:latin typeface="Univers LT 45 Light" panose="02000403030000020003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A8D2B2-2B7D-6443-B091-BD55D9C3F50A}"/>
              </a:ext>
            </a:extLst>
          </p:cNvPr>
          <p:cNvSpPr txBox="1"/>
          <p:nvPr/>
        </p:nvSpPr>
        <p:spPr>
          <a:xfrm>
            <a:off x="66962" y="2841966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Cleaners interact with riders at station 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(“water painting on the floor”)</a:t>
            </a:r>
          </a:p>
          <a:p>
            <a:pPr marL="514350" indent="-514350" algn="ctr">
              <a:buFontTx/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Cleaners accept trash directly from riders</a:t>
            </a:r>
          </a:p>
          <a:p>
            <a:pPr marL="514350" indent="-5143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Cleaners wear Hawaiian shirts in summer</a:t>
            </a:r>
          </a:p>
          <a:p>
            <a:pPr marL="514350" indent="-5143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Drop their mission of train cleaning entirely</a:t>
            </a:r>
          </a:p>
        </p:txBody>
      </p:sp>
      <p:pic>
        <p:nvPicPr>
          <p:cNvPr id="72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42A8C1CE-FCED-A64F-93EB-BBF0A9121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73" name="Rectangle 63">
            <a:extLst>
              <a:ext uri="{FF2B5EF4-FFF2-40B4-BE49-F238E27FC236}">
                <a16:creationId xmlns:a16="http://schemas.microsoft.com/office/drawing/2014/main" id="{35DB1990-AA74-1647-9FAD-FAA9E9E0D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4" name="Rectangle 64">
            <a:extLst>
              <a:ext uri="{FF2B5EF4-FFF2-40B4-BE49-F238E27FC236}">
                <a16:creationId xmlns:a16="http://schemas.microsoft.com/office/drawing/2014/main" id="{A224806D-F8DA-FC4E-A0FF-D38D98868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5" name="Rectangle 65">
            <a:extLst>
              <a:ext uri="{FF2B5EF4-FFF2-40B4-BE49-F238E27FC236}">
                <a16:creationId xmlns:a16="http://schemas.microsoft.com/office/drawing/2014/main" id="{9AADD7D8-6689-F548-B2B0-2371B8626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6CB8A732-0475-6740-98A8-D8448F9B7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7" name="Rectangle 67">
            <a:extLst>
              <a:ext uri="{FF2B5EF4-FFF2-40B4-BE49-F238E27FC236}">
                <a16:creationId xmlns:a16="http://schemas.microsoft.com/office/drawing/2014/main" id="{BF398DB9-5496-B04B-8E13-366B7F24D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78" name="Rectangle 68">
            <a:extLst>
              <a:ext uri="{FF2B5EF4-FFF2-40B4-BE49-F238E27FC236}">
                <a16:creationId xmlns:a16="http://schemas.microsoft.com/office/drawing/2014/main" id="{7FA78C6A-4CDB-744E-8FD2-0B1F0DE3A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79" name="Rectangle 69">
            <a:extLst>
              <a:ext uri="{FF2B5EF4-FFF2-40B4-BE49-F238E27FC236}">
                <a16:creationId xmlns:a16="http://schemas.microsoft.com/office/drawing/2014/main" id="{E613DA3C-FCE7-6F4B-82CA-9AB3E7F6A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80" name="Rectangle 70">
            <a:extLst>
              <a:ext uri="{FF2B5EF4-FFF2-40B4-BE49-F238E27FC236}">
                <a16:creationId xmlns:a16="http://schemas.microsoft.com/office/drawing/2014/main" id="{AAF63A31-1ABF-4049-9D8C-3F5372FAA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81" name="Rectangle 71">
            <a:extLst>
              <a:ext uri="{FF2B5EF4-FFF2-40B4-BE49-F238E27FC236}">
                <a16:creationId xmlns:a16="http://schemas.microsoft.com/office/drawing/2014/main" id="{7342B4AE-34D4-2342-9293-2601A7E2B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82" name="Rectangle 72">
            <a:extLst>
              <a:ext uri="{FF2B5EF4-FFF2-40B4-BE49-F238E27FC236}">
                <a16:creationId xmlns:a16="http://schemas.microsoft.com/office/drawing/2014/main" id="{6E46B905-F178-7741-8013-F4FE420E9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3" name="Rectangle 73">
            <a:extLst>
              <a:ext uri="{FF2B5EF4-FFF2-40B4-BE49-F238E27FC236}">
                <a16:creationId xmlns:a16="http://schemas.microsoft.com/office/drawing/2014/main" id="{51123043-41F4-FE48-B2DD-EE4EB66E2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4" name="Rectangle 74">
            <a:extLst>
              <a:ext uri="{FF2B5EF4-FFF2-40B4-BE49-F238E27FC236}">
                <a16:creationId xmlns:a16="http://schemas.microsoft.com/office/drawing/2014/main" id="{56960926-D168-274E-A238-38709098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5" name="Rectangle 75">
            <a:extLst>
              <a:ext uri="{FF2B5EF4-FFF2-40B4-BE49-F238E27FC236}">
                <a16:creationId xmlns:a16="http://schemas.microsoft.com/office/drawing/2014/main" id="{93CC150F-352D-A544-BB3E-9F7CF6663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6" name="Rectangle 76">
            <a:extLst>
              <a:ext uri="{FF2B5EF4-FFF2-40B4-BE49-F238E27FC236}">
                <a16:creationId xmlns:a16="http://schemas.microsoft.com/office/drawing/2014/main" id="{9477724B-7474-CA43-AFCF-DD9725BE5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7" name="Rectangle 77">
            <a:extLst>
              <a:ext uri="{FF2B5EF4-FFF2-40B4-BE49-F238E27FC236}">
                <a16:creationId xmlns:a16="http://schemas.microsoft.com/office/drawing/2014/main" id="{52238F93-BFEF-BA45-9FDC-F31EF29DB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88" name="Rectangle 78">
            <a:extLst>
              <a:ext uri="{FF2B5EF4-FFF2-40B4-BE49-F238E27FC236}">
                <a16:creationId xmlns:a16="http://schemas.microsoft.com/office/drawing/2014/main" id="{C6FCB646-48BE-2642-8561-5A7A92C90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89" name="Rectangle 79">
            <a:extLst>
              <a:ext uri="{FF2B5EF4-FFF2-40B4-BE49-F238E27FC236}">
                <a16:creationId xmlns:a16="http://schemas.microsoft.com/office/drawing/2014/main" id="{22D34E2B-5D90-3C41-809E-2E7B74227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90" name="Rectangle 80">
            <a:extLst>
              <a:ext uri="{FF2B5EF4-FFF2-40B4-BE49-F238E27FC236}">
                <a16:creationId xmlns:a16="http://schemas.microsoft.com/office/drawing/2014/main" id="{DB26EC49-3E6B-BA4F-B6DE-DD0637733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91" name="Rectangle 81">
            <a:extLst>
              <a:ext uri="{FF2B5EF4-FFF2-40B4-BE49-F238E27FC236}">
                <a16:creationId xmlns:a16="http://schemas.microsoft.com/office/drawing/2014/main" id="{7024FEE2-0626-114F-9390-F2BC58152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92" name="Rectangle 82">
            <a:extLst>
              <a:ext uri="{FF2B5EF4-FFF2-40B4-BE49-F238E27FC236}">
                <a16:creationId xmlns:a16="http://schemas.microsoft.com/office/drawing/2014/main" id="{E07294DF-9507-914D-8094-1B52910FF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3" name="Rectangle 83">
            <a:extLst>
              <a:ext uri="{FF2B5EF4-FFF2-40B4-BE49-F238E27FC236}">
                <a16:creationId xmlns:a16="http://schemas.microsoft.com/office/drawing/2014/main" id="{37FDD2C5-39F8-1E45-8EAE-35BBD85A5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4" name="Rectangle 84">
            <a:extLst>
              <a:ext uri="{FF2B5EF4-FFF2-40B4-BE49-F238E27FC236}">
                <a16:creationId xmlns:a16="http://schemas.microsoft.com/office/drawing/2014/main" id="{BC7901A7-DD0C-2943-9B55-04BF8C69F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5" name="Rectangle 85">
            <a:extLst>
              <a:ext uri="{FF2B5EF4-FFF2-40B4-BE49-F238E27FC236}">
                <a16:creationId xmlns:a16="http://schemas.microsoft.com/office/drawing/2014/main" id="{D2A366B3-5DB1-734B-944C-8A01890CD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6" name="Rectangle 86">
            <a:extLst>
              <a:ext uri="{FF2B5EF4-FFF2-40B4-BE49-F238E27FC236}">
                <a16:creationId xmlns:a16="http://schemas.microsoft.com/office/drawing/2014/main" id="{463BDF1F-620C-A643-9052-E31144FCB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7" name="Rectangle 87">
            <a:extLst>
              <a:ext uri="{FF2B5EF4-FFF2-40B4-BE49-F238E27FC236}">
                <a16:creationId xmlns:a16="http://schemas.microsoft.com/office/drawing/2014/main" id="{D589A6B9-8CDD-EF43-BDDF-DA8865812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98" name="Rectangle 88">
            <a:extLst>
              <a:ext uri="{FF2B5EF4-FFF2-40B4-BE49-F238E27FC236}">
                <a16:creationId xmlns:a16="http://schemas.microsoft.com/office/drawing/2014/main" id="{0188CA23-4C21-7B4E-9952-6DD70B5FE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99" name="Rectangle 89">
            <a:extLst>
              <a:ext uri="{FF2B5EF4-FFF2-40B4-BE49-F238E27FC236}">
                <a16:creationId xmlns:a16="http://schemas.microsoft.com/office/drawing/2014/main" id="{0B2643E7-1F76-1747-AB97-D1A55B3DF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00" name="Rectangle 90">
            <a:extLst>
              <a:ext uri="{FF2B5EF4-FFF2-40B4-BE49-F238E27FC236}">
                <a16:creationId xmlns:a16="http://schemas.microsoft.com/office/drawing/2014/main" id="{6FACACB2-E905-FB42-BBCA-1E54EF5C6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01" name="Rectangle 91">
            <a:extLst>
              <a:ext uri="{FF2B5EF4-FFF2-40B4-BE49-F238E27FC236}">
                <a16:creationId xmlns:a16="http://schemas.microsoft.com/office/drawing/2014/main" id="{10265499-0D43-9644-901C-3961A96FF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02" name="Rectangle 92">
            <a:extLst>
              <a:ext uri="{FF2B5EF4-FFF2-40B4-BE49-F238E27FC236}">
                <a16:creationId xmlns:a16="http://schemas.microsoft.com/office/drawing/2014/main" id="{B3CD318F-39E3-BC46-B216-C75E6F79C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3" name="Rectangle 93">
            <a:extLst>
              <a:ext uri="{FF2B5EF4-FFF2-40B4-BE49-F238E27FC236}">
                <a16:creationId xmlns:a16="http://schemas.microsoft.com/office/drawing/2014/main" id="{817DF3F9-2F59-3046-8F0F-83D11684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4" name="Rectangle 94">
            <a:extLst>
              <a:ext uri="{FF2B5EF4-FFF2-40B4-BE49-F238E27FC236}">
                <a16:creationId xmlns:a16="http://schemas.microsoft.com/office/drawing/2014/main" id="{2BFBB12D-B5C7-1248-A8D5-E3D7C3F6A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5" name="Rectangle 95">
            <a:extLst>
              <a:ext uri="{FF2B5EF4-FFF2-40B4-BE49-F238E27FC236}">
                <a16:creationId xmlns:a16="http://schemas.microsoft.com/office/drawing/2014/main" id="{782C166E-66DC-E148-9CF9-2D82DC134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6" name="Rectangle 96">
            <a:extLst>
              <a:ext uri="{FF2B5EF4-FFF2-40B4-BE49-F238E27FC236}">
                <a16:creationId xmlns:a16="http://schemas.microsoft.com/office/drawing/2014/main" id="{8A1CD4A7-A73C-8842-B89C-9DCCA2505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7" name="Rectangle 97">
            <a:extLst>
              <a:ext uri="{FF2B5EF4-FFF2-40B4-BE49-F238E27FC236}">
                <a16:creationId xmlns:a16="http://schemas.microsoft.com/office/drawing/2014/main" id="{496C1B68-CD3F-EC4C-BDFB-30EF4DF4D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08" name="Rectangle 98">
            <a:extLst>
              <a:ext uri="{FF2B5EF4-FFF2-40B4-BE49-F238E27FC236}">
                <a16:creationId xmlns:a16="http://schemas.microsoft.com/office/drawing/2014/main" id="{F6480A58-74F2-6D48-A4FA-2565A8D60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09" name="Rectangle 99">
            <a:extLst>
              <a:ext uri="{FF2B5EF4-FFF2-40B4-BE49-F238E27FC236}">
                <a16:creationId xmlns:a16="http://schemas.microsoft.com/office/drawing/2014/main" id="{73F13F9F-1AC4-7441-8FE1-DBFC21AB9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10" name="Rectangle 100">
            <a:extLst>
              <a:ext uri="{FF2B5EF4-FFF2-40B4-BE49-F238E27FC236}">
                <a16:creationId xmlns:a16="http://schemas.microsoft.com/office/drawing/2014/main" id="{D5D81E6C-04E8-DA4A-BCCB-F9E5D41DC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11" name="Rectangle 101">
            <a:extLst>
              <a:ext uri="{FF2B5EF4-FFF2-40B4-BE49-F238E27FC236}">
                <a16:creationId xmlns:a16="http://schemas.microsoft.com/office/drawing/2014/main" id="{A37BD370-3077-5244-A0D7-A264F3476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12" name="Rectangle 102">
            <a:extLst>
              <a:ext uri="{FF2B5EF4-FFF2-40B4-BE49-F238E27FC236}">
                <a16:creationId xmlns:a16="http://schemas.microsoft.com/office/drawing/2014/main" id="{48BDD7AA-5905-8444-AB1B-1395B0EEE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3" name="Rectangle 103">
            <a:extLst>
              <a:ext uri="{FF2B5EF4-FFF2-40B4-BE49-F238E27FC236}">
                <a16:creationId xmlns:a16="http://schemas.microsoft.com/office/drawing/2014/main" id="{FEE5F849-924E-6A40-B6A4-6F251C2F2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4" name="Rectangle 104">
            <a:extLst>
              <a:ext uri="{FF2B5EF4-FFF2-40B4-BE49-F238E27FC236}">
                <a16:creationId xmlns:a16="http://schemas.microsoft.com/office/drawing/2014/main" id="{588FD198-94CD-FF46-AE41-292862BE2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5" name="Rectangle 105">
            <a:extLst>
              <a:ext uri="{FF2B5EF4-FFF2-40B4-BE49-F238E27FC236}">
                <a16:creationId xmlns:a16="http://schemas.microsoft.com/office/drawing/2014/main" id="{024B1D9C-DCD7-B944-9DCD-143F99E1D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6" name="Rectangle 106">
            <a:extLst>
              <a:ext uri="{FF2B5EF4-FFF2-40B4-BE49-F238E27FC236}">
                <a16:creationId xmlns:a16="http://schemas.microsoft.com/office/drawing/2014/main" id="{30D73CBB-D70E-F84D-AC46-07EFA48BD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7" name="Rectangle 107">
            <a:extLst>
              <a:ext uri="{FF2B5EF4-FFF2-40B4-BE49-F238E27FC236}">
                <a16:creationId xmlns:a16="http://schemas.microsoft.com/office/drawing/2014/main" id="{CC7C5A49-8014-8E42-932E-6D5475A67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18" name="Rectangle 108">
            <a:extLst>
              <a:ext uri="{FF2B5EF4-FFF2-40B4-BE49-F238E27FC236}">
                <a16:creationId xmlns:a16="http://schemas.microsoft.com/office/drawing/2014/main" id="{1A3A67AE-CF10-1B49-BAC2-2CD05A5DA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19" name="Rectangle 109">
            <a:extLst>
              <a:ext uri="{FF2B5EF4-FFF2-40B4-BE49-F238E27FC236}">
                <a16:creationId xmlns:a16="http://schemas.microsoft.com/office/drawing/2014/main" id="{A9B84D0F-CE0E-BF41-93E0-2FCB63BE4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20" name="Rectangle 110">
            <a:extLst>
              <a:ext uri="{FF2B5EF4-FFF2-40B4-BE49-F238E27FC236}">
                <a16:creationId xmlns:a16="http://schemas.microsoft.com/office/drawing/2014/main" id="{0D41F731-1101-A24F-9127-B6C9DF6B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21" name="Rectangle 111">
            <a:extLst>
              <a:ext uri="{FF2B5EF4-FFF2-40B4-BE49-F238E27FC236}">
                <a16:creationId xmlns:a16="http://schemas.microsoft.com/office/drawing/2014/main" id="{38272D82-F01E-0244-A825-C740088D3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22" name="Rectangle 112">
            <a:extLst>
              <a:ext uri="{FF2B5EF4-FFF2-40B4-BE49-F238E27FC236}">
                <a16:creationId xmlns:a16="http://schemas.microsoft.com/office/drawing/2014/main" id="{8B10C94E-B158-9340-81C9-69E026977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3" name="Rectangle 113">
            <a:extLst>
              <a:ext uri="{FF2B5EF4-FFF2-40B4-BE49-F238E27FC236}">
                <a16:creationId xmlns:a16="http://schemas.microsoft.com/office/drawing/2014/main" id="{E9B9F3E0-612F-314B-8BFA-FB6EB8DA3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4" name="Rectangle 114">
            <a:extLst>
              <a:ext uri="{FF2B5EF4-FFF2-40B4-BE49-F238E27FC236}">
                <a16:creationId xmlns:a16="http://schemas.microsoft.com/office/drawing/2014/main" id="{CAF41899-9E28-6B4E-87C4-684025A95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5" name="Rectangle 115">
            <a:extLst>
              <a:ext uri="{FF2B5EF4-FFF2-40B4-BE49-F238E27FC236}">
                <a16:creationId xmlns:a16="http://schemas.microsoft.com/office/drawing/2014/main" id="{199FB334-68DF-584A-8FAD-D0236D965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6" name="Rectangle 116">
            <a:extLst>
              <a:ext uri="{FF2B5EF4-FFF2-40B4-BE49-F238E27FC236}">
                <a16:creationId xmlns:a16="http://schemas.microsoft.com/office/drawing/2014/main" id="{2CE2720A-7145-7E4B-B2BC-EEAE96E13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7" name="Rectangle 117">
            <a:extLst>
              <a:ext uri="{FF2B5EF4-FFF2-40B4-BE49-F238E27FC236}">
                <a16:creationId xmlns:a16="http://schemas.microsoft.com/office/drawing/2014/main" id="{D60F3B71-E273-4448-A9E3-5D1F724C8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28" name="Rectangle 118">
            <a:extLst>
              <a:ext uri="{FF2B5EF4-FFF2-40B4-BE49-F238E27FC236}">
                <a16:creationId xmlns:a16="http://schemas.microsoft.com/office/drawing/2014/main" id="{DCE35C30-C074-A04D-86C9-067D824CB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29" name="Rectangle 119">
            <a:extLst>
              <a:ext uri="{FF2B5EF4-FFF2-40B4-BE49-F238E27FC236}">
                <a16:creationId xmlns:a16="http://schemas.microsoft.com/office/drawing/2014/main" id="{265385C2-F8F2-C44D-9A81-095234774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30" name="Rectangle 120">
            <a:extLst>
              <a:ext uri="{FF2B5EF4-FFF2-40B4-BE49-F238E27FC236}">
                <a16:creationId xmlns:a16="http://schemas.microsoft.com/office/drawing/2014/main" id="{43827295-ED94-C24E-8961-23D9DE0FD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31" name="Rectangle 121">
            <a:extLst>
              <a:ext uri="{FF2B5EF4-FFF2-40B4-BE49-F238E27FC236}">
                <a16:creationId xmlns:a16="http://schemas.microsoft.com/office/drawing/2014/main" id="{C2082081-F59B-CA4B-BCA5-1E7AEAF8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32" name="Rectangle 122">
            <a:extLst>
              <a:ext uri="{FF2B5EF4-FFF2-40B4-BE49-F238E27FC236}">
                <a16:creationId xmlns:a16="http://schemas.microsoft.com/office/drawing/2014/main" id="{B009AC20-0BE8-5A48-A98E-75D16A78D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3" name="Rectangle 123">
            <a:extLst>
              <a:ext uri="{FF2B5EF4-FFF2-40B4-BE49-F238E27FC236}">
                <a16:creationId xmlns:a16="http://schemas.microsoft.com/office/drawing/2014/main" id="{A4313E9D-4959-664B-A82E-BF1211765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EF742D1-D87E-8F40-8980-681976BE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</p:spTree>
    <p:extLst>
      <p:ext uri="{BB962C8B-B14F-4D97-AF65-F5344CB8AC3E}">
        <p14:creationId xmlns:p14="http://schemas.microsoft.com/office/powerpoint/2010/main" val="353603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  <p:bldLst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3795208" y="1784619"/>
            <a:ext cx="53487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A. Water Painting</a:t>
            </a:r>
          </a:p>
          <a:p>
            <a:pPr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(That was Disneyland!)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1FF62-D000-4070-B4BE-9E7EEB9A4BD4}"/>
              </a:ext>
            </a:extLst>
          </p:cNvPr>
          <p:cNvSpPr txBox="1"/>
          <p:nvPr/>
        </p:nvSpPr>
        <p:spPr>
          <a:xfrm>
            <a:off x="0" y="5174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Emerging – 0.09</a:t>
            </a:r>
          </a:p>
        </p:txBody>
      </p:sp>
      <p:pic>
        <p:nvPicPr>
          <p:cNvPr id="7" name="Picture 8" descr="Custodial Cast Members Returning to Work for Disney Springs Reopening on  May 20 - WDW News Today">
            <a:extLst>
              <a:ext uri="{FF2B5EF4-FFF2-40B4-BE49-F238E27FC236}">
                <a16:creationId xmlns:a16="http://schemas.microsoft.com/office/drawing/2014/main" id="{A3B880E6-ED80-FB42-8BA4-B862C6B8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4" y="1417659"/>
            <a:ext cx="3554644" cy="266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droppedImage.tiff">
            <a:extLst>
              <a:ext uri="{FF2B5EF4-FFF2-40B4-BE49-F238E27FC236}">
                <a16:creationId xmlns:a16="http://schemas.microsoft.com/office/drawing/2014/main" id="{47988656-DC26-AAA6-4350-39A5EA2F94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801" t="26301" r="26486" b="29863"/>
          <a:stretch>
            <a:fillRect/>
          </a:stretch>
        </p:blipFill>
        <p:spPr>
          <a:xfrm>
            <a:off x="6143441" y="3605821"/>
            <a:ext cx="2558925" cy="1734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2" descr="A JR East TESSEI cleaner stands at the train platform of Tokyo Station as passengers alight from the Shinkansen. Photo: Amanda Lee/TODAY">
            <a:extLst>
              <a:ext uri="{FF2B5EF4-FFF2-40B4-BE49-F238E27FC236}">
                <a16:creationId xmlns:a16="http://schemas.microsoft.com/office/drawing/2014/main" id="{D2AECB8C-58CB-E9A6-89B9-AAEDD249B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5363"/>
          <a:stretch/>
        </p:blipFill>
        <p:spPr bwMode="auto">
          <a:xfrm>
            <a:off x="4236841" y="3605822"/>
            <a:ext cx="1789045" cy="173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0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7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B2BA2-9AFF-4351-A395-3469F4A40AE8}"/>
              </a:ext>
            </a:extLst>
          </p:cNvPr>
          <p:cNvSpPr txBox="1"/>
          <p:nvPr/>
        </p:nvSpPr>
        <p:spPr>
          <a:xfrm>
            <a:off x="0" y="5174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Emerging – 0.12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B43A2E-A759-CF42-81CC-F550546B16B3}"/>
              </a:ext>
            </a:extLst>
          </p:cNvPr>
          <p:cNvSpPr/>
          <p:nvPr/>
        </p:nvSpPr>
        <p:spPr>
          <a:xfrm>
            <a:off x="755767" y="1594981"/>
            <a:ext cx="76324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indent="-1588" algn="ctr"/>
            <a:r>
              <a:rPr lang="en-US" sz="44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Knowledge spillovers from Google TVCs are…</a:t>
            </a:r>
          </a:p>
          <a:p>
            <a:pPr marL="1588" indent="-1588"/>
            <a:endParaRPr lang="en-US" sz="2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pPr marL="742950" indent="-742950" algn="ctr">
              <a:buAutoNum type="alphaUcPeriod"/>
            </a:pPr>
            <a:r>
              <a:rPr lang="en-US" sz="4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Positive</a:t>
            </a:r>
          </a:p>
          <a:p>
            <a:pPr marL="742950" indent="-742950" algn="ctr">
              <a:buAutoNum type="alphaUcPeriod"/>
            </a:pPr>
            <a:r>
              <a:rPr lang="en-US" sz="4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Negative</a:t>
            </a:r>
          </a:p>
          <a:p>
            <a:pPr marL="742950" indent="-742950" algn="ctr">
              <a:buAutoNum type="alphaUcPeriod"/>
            </a:pPr>
            <a:r>
              <a:rPr lang="en-US" sz="4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Both</a:t>
            </a:r>
          </a:p>
        </p:txBody>
      </p:sp>
      <p:pic>
        <p:nvPicPr>
          <p:cNvPr id="133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A3A58226-2713-42E2-8680-CCCE6E59A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134" name="Rectangle 63">
            <a:extLst>
              <a:ext uri="{FF2B5EF4-FFF2-40B4-BE49-F238E27FC236}">
                <a16:creationId xmlns:a16="http://schemas.microsoft.com/office/drawing/2014/main" id="{F03FAD5F-6B2F-79D2-6709-6393FB7CF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135" name="Rectangle 64">
            <a:extLst>
              <a:ext uri="{FF2B5EF4-FFF2-40B4-BE49-F238E27FC236}">
                <a16:creationId xmlns:a16="http://schemas.microsoft.com/office/drawing/2014/main" id="{F7DCEE87-0C03-3900-874E-60168137C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136" name="Rectangle 65">
            <a:extLst>
              <a:ext uri="{FF2B5EF4-FFF2-40B4-BE49-F238E27FC236}">
                <a16:creationId xmlns:a16="http://schemas.microsoft.com/office/drawing/2014/main" id="{9B2983CC-8DC9-29D8-EA2D-B27045867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137" name="Rectangle 66">
            <a:extLst>
              <a:ext uri="{FF2B5EF4-FFF2-40B4-BE49-F238E27FC236}">
                <a16:creationId xmlns:a16="http://schemas.microsoft.com/office/drawing/2014/main" id="{EDA631EB-0474-F818-DBCA-51146D0F2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138" name="Rectangle 67">
            <a:extLst>
              <a:ext uri="{FF2B5EF4-FFF2-40B4-BE49-F238E27FC236}">
                <a16:creationId xmlns:a16="http://schemas.microsoft.com/office/drawing/2014/main" id="{9572E41C-4449-754D-8D0C-6BC113E33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139" name="Rectangle 68">
            <a:extLst>
              <a:ext uri="{FF2B5EF4-FFF2-40B4-BE49-F238E27FC236}">
                <a16:creationId xmlns:a16="http://schemas.microsoft.com/office/drawing/2014/main" id="{6D44C99A-A4FB-24FD-E5EF-318D0D7D1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140" name="Rectangle 69">
            <a:extLst>
              <a:ext uri="{FF2B5EF4-FFF2-40B4-BE49-F238E27FC236}">
                <a16:creationId xmlns:a16="http://schemas.microsoft.com/office/drawing/2014/main" id="{82149FE3-A6A5-FFFA-D819-E3FF74BFC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141" name="Rectangle 70">
            <a:extLst>
              <a:ext uri="{FF2B5EF4-FFF2-40B4-BE49-F238E27FC236}">
                <a16:creationId xmlns:a16="http://schemas.microsoft.com/office/drawing/2014/main" id="{39CF5577-17EC-8B88-84BA-41F77CE68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142" name="Rectangle 71">
            <a:extLst>
              <a:ext uri="{FF2B5EF4-FFF2-40B4-BE49-F238E27FC236}">
                <a16:creationId xmlns:a16="http://schemas.microsoft.com/office/drawing/2014/main" id="{BAFE329E-C5B2-F551-5CC8-2868D805B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143" name="Rectangle 72">
            <a:extLst>
              <a:ext uri="{FF2B5EF4-FFF2-40B4-BE49-F238E27FC236}">
                <a16:creationId xmlns:a16="http://schemas.microsoft.com/office/drawing/2014/main" id="{A4FD7F42-2F51-7838-5954-32CA2F884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144" name="Rectangle 73">
            <a:extLst>
              <a:ext uri="{FF2B5EF4-FFF2-40B4-BE49-F238E27FC236}">
                <a16:creationId xmlns:a16="http://schemas.microsoft.com/office/drawing/2014/main" id="{784E7D55-DEED-3B7E-25CE-4978E6789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145" name="Rectangle 74">
            <a:extLst>
              <a:ext uri="{FF2B5EF4-FFF2-40B4-BE49-F238E27FC236}">
                <a16:creationId xmlns:a16="http://schemas.microsoft.com/office/drawing/2014/main" id="{D1D7A504-2287-E775-E6AF-3D7ADF301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146" name="Rectangle 75">
            <a:extLst>
              <a:ext uri="{FF2B5EF4-FFF2-40B4-BE49-F238E27FC236}">
                <a16:creationId xmlns:a16="http://schemas.microsoft.com/office/drawing/2014/main" id="{070B6798-9934-358F-1D5D-7F3F20B2A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147" name="Rectangle 76">
            <a:extLst>
              <a:ext uri="{FF2B5EF4-FFF2-40B4-BE49-F238E27FC236}">
                <a16:creationId xmlns:a16="http://schemas.microsoft.com/office/drawing/2014/main" id="{48787909-C498-1D89-E059-77984BEA6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148" name="Rectangle 77">
            <a:extLst>
              <a:ext uri="{FF2B5EF4-FFF2-40B4-BE49-F238E27FC236}">
                <a16:creationId xmlns:a16="http://schemas.microsoft.com/office/drawing/2014/main" id="{372C5656-C376-3520-77E7-0C9CF6326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149" name="Rectangle 78">
            <a:extLst>
              <a:ext uri="{FF2B5EF4-FFF2-40B4-BE49-F238E27FC236}">
                <a16:creationId xmlns:a16="http://schemas.microsoft.com/office/drawing/2014/main" id="{7A37253B-955A-F47B-8144-89F96DB99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150" name="Rectangle 79">
            <a:extLst>
              <a:ext uri="{FF2B5EF4-FFF2-40B4-BE49-F238E27FC236}">
                <a16:creationId xmlns:a16="http://schemas.microsoft.com/office/drawing/2014/main" id="{67CDB09A-6765-74DF-8A27-979D329BD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151" name="Rectangle 80">
            <a:extLst>
              <a:ext uri="{FF2B5EF4-FFF2-40B4-BE49-F238E27FC236}">
                <a16:creationId xmlns:a16="http://schemas.microsoft.com/office/drawing/2014/main" id="{8CE9B100-8B10-A62F-502C-990EF8D9B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152" name="Rectangle 81">
            <a:extLst>
              <a:ext uri="{FF2B5EF4-FFF2-40B4-BE49-F238E27FC236}">
                <a16:creationId xmlns:a16="http://schemas.microsoft.com/office/drawing/2014/main" id="{D91D6147-4E56-5C72-1C17-CA249830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153" name="Rectangle 82">
            <a:extLst>
              <a:ext uri="{FF2B5EF4-FFF2-40B4-BE49-F238E27FC236}">
                <a16:creationId xmlns:a16="http://schemas.microsoft.com/office/drawing/2014/main" id="{509E9640-56C3-E728-AC48-FC81B833D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154" name="Rectangle 83">
            <a:extLst>
              <a:ext uri="{FF2B5EF4-FFF2-40B4-BE49-F238E27FC236}">
                <a16:creationId xmlns:a16="http://schemas.microsoft.com/office/drawing/2014/main" id="{EB37516A-F3FD-F229-D1B2-553C5B88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155" name="Rectangle 84">
            <a:extLst>
              <a:ext uri="{FF2B5EF4-FFF2-40B4-BE49-F238E27FC236}">
                <a16:creationId xmlns:a16="http://schemas.microsoft.com/office/drawing/2014/main" id="{4AA6C18D-D59B-D763-618D-3CCB749C6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156" name="Rectangle 85">
            <a:extLst>
              <a:ext uri="{FF2B5EF4-FFF2-40B4-BE49-F238E27FC236}">
                <a16:creationId xmlns:a16="http://schemas.microsoft.com/office/drawing/2014/main" id="{B419EC40-A2CB-61C8-64D2-1B22863A3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157" name="Rectangle 86">
            <a:extLst>
              <a:ext uri="{FF2B5EF4-FFF2-40B4-BE49-F238E27FC236}">
                <a16:creationId xmlns:a16="http://schemas.microsoft.com/office/drawing/2014/main" id="{6E15B180-710A-A5AF-EE3D-4310FD0D4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158" name="Rectangle 87">
            <a:extLst>
              <a:ext uri="{FF2B5EF4-FFF2-40B4-BE49-F238E27FC236}">
                <a16:creationId xmlns:a16="http://schemas.microsoft.com/office/drawing/2014/main" id="{2270FF94-445C-DFD8-F6A7-16D2DB394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59" name="Rectangle 88">
            <a:extLst>
              <a:ext uri="{FF2B5EF4-FFF2-40B4-BE49-F238E27FC236}">
                <a16:creationId xmlns:a16="http://schemas.microsoft.com/office/drawing/2014/main" id="{A81AC2BB-25B8-1A3D-F9AF-5D6DE9057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60" name="Rectangle 89">
            <a:extLst>
              <a:ext uri="{FF2B5EF4-FFF2-40B4-BE49-F238E27FC236}">
                <a16:creationId xmlns:a16="http://schemas.microsoft.com/office/drawing/2014/main" id="{530E263E-1689-3829-935F-064B77410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61" name="Rectangle 90">
            <a:extLst>
              <a:ext uri="{FF2B5EF4-FFF2-40B4-BE49-F238E27FC236}">
                <a16:creationId xmlns:a16="http://schemas.microsoft.com/office/drawing/2014/main" id="{A8AC3B1B-DE51-4F7D-DB17-9B1614B3C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62" name="Rectangle 91">
            <a:extLst>
              <a:ext uri="{FF2B5EF4-FFF2-40B4-BE49-F238E27FC236}">
                <a16:creationId xmlns:a16="http://schemas.microsoft.com/office/drawing/2014/main" id="{87532AB6-D890-9F73-9407-E74720D84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63" name="Rectangle 92">
            <a:extLst>
              <a:ext uri="{FF2B5EF4-FFF2-40B4-BE49-F238E27FC236}">
                <a16:creationId xmlns:a16="http://schemas.microsoft.com/office/drawing/2014/main" id="{0EB362C5-7E1E-62B6-2E23-24A966F7C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64" name="Rectangle 93">
            <a:extLst>
              <a:ext uri="{FF2B5EF4-FFF2-40B4-BE49-F238E27FC236}">
                <a16:creationId xmlns:a16="http://schemas.microsoft.com/office/drawing/2014/main" id="{1553D1B3-4D21-6A9F-EFB7-2B0277108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65" name="Rectangle 94">
            <a:extLst>
              <a:ext uri="{FF2B5EF4-FFF2-40B4-BE49-F238E27FC236}">
                <a16:creationId xmlns:a16="http://schemas.microsoft.com/office/drawing/2014/main" id="{5CB3A5A1-1DC0-EBD2-76EA-E670DBC06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66" name="Rectangle 95">
            <a:extLst>
              <a:ext uri="{FF2B5EF4-FFF2-40B4-BE49-F238E27FC236}">
                <a16:creationId xmlns:a16="http://schemas.microsoft.com/office/drawing/2014/main" id="{334E8932-8687-6178-161B-7438DA10F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67" name="Rectangle 96">
            <a:extLst>
              <a:ext uri="{FF2B5EF4-FFF2-40B4-BE49-F238E27FC236}">
                <a16:creationId xmlns:a16="http://schemas.microsoft.com/office/drawing/2014/main" id="{73150596-4953-3EC7-DE53-2AABFB169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68" name="Rectangle 97">
            <a:extLst>
              <a:ext uri="{FF2B5EF4-FFF2-40B4-BE49-F238E27FC236}">
                <a16:creationId xmlns:a16="http://schemas.microsoft.com/office/drawing/2014/main" id="{8372F4F7-EEE9-DF9F-A709-9334BAD7E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69" name="Rectangle 98">
            <a:extLst>
              <a:ext uri="{FF2B5EF4-FFF2-40B4-BE49-F238E27FC236}">
                <a16:creationId xmlns:a16="http://schemas.microsoft.com/office/drawing/2014/main" id="{9BA47627-401C-6199-274E-656FA00BA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70" name="Rectangle 99">
            <a:extLst>
              <a:ext uri="{FF2B5EF4-FFF2-40B4-BE49-F238E27FC236}">
                <a16:creationId xmlns:a16="http://schemas.microsoft.com/office/drawing/2014/main" id="{314E0FAA-838D-846D-D9BE-AE669B9DC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71" name="Rectangle 100">
            <a:extLst>
              <a:ext uri="{FF2B5EF4-FFF2-40B4-BE49-F238E27FC236}">
                <a16:creationId xmlns:a16="http://schemas.microsoft.com/office/drawing/2014/main" id="{C3CD243D-9FEB-82A7-1EFA-E9C2F5FA3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72" name="Rectangle 101">
            <a:extLst>
              <a:ext uri="{FF2B5EF4-FFF2-40B4-BE49-F238E27FC236}">
                <a16:creationId xmlns:a16="http://schemas.microsoft.com/office/drawing/2014/main" id="{5F1D92AB-382B-B81B-DE0C-0669B729E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73" name="Rectangle 102">
            <a:extLst>
              <a:ext uri="{FF2B5EF4-FFF2-40B4-BE49-F238E27FC236}">
                <a16:creationId xmlns:a16="http://schemas.microsoft.com/office/drawing/2014/main" id="{BBC20AE6-0AB7-260D-3E2D-83B3FC353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74" name="Rectangle 103">
            <a:extLst>
              <a:ext uri="{FF2B5EF4-FFF2-40B4-BE49-F238E27FC236}">
                <a16:creationId xmlns:a16="http://schemas.microsoft.com/office/drawing/2014/main" id="{FB669CC3-6829-3ADB-A7DD-B0D0845B1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75" name="Rectangle 104">
            <a:extLst>
              <a:ext uri="{FF2B5EF4-FFF2-40B4-BE49-F238E27FC236}">
                <a16:creationId xmlns:a16="http://schemas.microsoft.com/office/drawing/2014/main" id="{D8456108-E2AF-268B-4722-682BDAAB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76" name="Rectangle 105">
            <a:extLst>
              <a:ext uri="{FF2B5EF4-FFF2-40B4-BE49-F238E27FC236}">
                <a16:creationId xmlns:a16="http://schemas.microsoft.com/office/drawing/2014/main" id="{7299A3FC-B7C8-9622-C66A-87B9A0433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77" name="Rectangle 106">
            <a:extLst>
              <a:ext uri="{FF2B5EF4-FFF2-40B4-BE49-F238E27FC236}">
                <a16:creationId xmlns:a16="http://schemas.microsoft.com/office/drawing/2014/main" id="{E3112775-EA61-EC9C-8487-92E6E1A2B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78" name="Rectangle 107">
            <a:extLst>
              <a:ext uri="{FF2B5EF4-FFF2-40B4-BE49-F238E27FC236}">
                <a16:creationId xmlns:a16="http://schemas.microsoft.com/office/drawing/2014/main" id="{671376EE-6749-5F6A-534C-1B5F37AE6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79" name="Rectangle 108">
            <a:extLst>
              <a:ext uri="{FF2B5EF4-FFF2-40B4-BE49-F238E27FC236}">
                <a16:creationId xmlns:a16="http://schemas.microsoft.com/office/drawing/2014/main" id="{39D024B8-66A4-989A-1CAF-800EC69F8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80" name="Rectangle 109">
            <a:extLst>
              <a:ext uri="{FF2B5EF4-FFF2-40B4-BE49-F238E27FC236}">
                <a16:creationId xmlns:a16="http://schemas.microsoft.com/office/drawing/2014/main" id="{85B921DE-3B34-BA99-BA37-CA92032A0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81" name="Rectangle 110">
            <a:extLst>
              <a:ext uri="{FF2B5EF4-FFF2-40B4-BE49-F238E27FC236}">
                <a16:creationId xmlns:a16="http://schemas.microsoft.com/office/drawing/2014/main" id="{0F0B58D5-AC93-5BF4-F6EF-A2CDF9F7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82" name="Rectangle 111">
            <a:extLst>
              <a:ext uri="{FF2B5EF4-FFF2-40B4-BE49-F238E27FC236}">
                <a16:creationId xmlns:a16="http://schemas.microsoft.com/office/drawing/2014/main" id="{C690C975-651B-D087-5E7E-E0B540E54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83" name="Rectangle 112">
            <a:extLst>
              <a:ext uri="{FF2B5EF4-FFF2-40B4-BE49-F238E27FC236}">
                <a16:creationId xmlns:a16="http://schemas.microsoft.com/office/drawing/2014/main" id="{9C789E54-9B2D-7680-B012-D08846EC2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84" name="Rectangle 113">
            <a:extLst>
              <a:ext uri="{FF2B5EF4-FFF2-40B4-BE49-F238E27FC236}">
                <a16:creationId xmlns:a16="http://schemas.microsoft.com/office/drawing/2014/main" id="{84F89A35-282A-7B25-DBC5-C8EAB05EF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85" name="Rectangle 114">
            <a:extLst>
              <a:ext uri="{FF2B5EF4-FFF2-40B4-BE49-F238E27FC236}">
                <a16:creationId xmlns:a16="http://schemas.microsoft.com/office/drawing/2014/main" id="{E7A72359-D0B3-688E-84BD-55D7B1F3F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86" name="Rectangle 115">
            <a:extLst>
              <a:ext uri="{FF2B5EF4-FFF2-40B4-BE49-F238E27FC236}">
                <a16:creationId xmlns:a16="http://schemas.microsoft.com/office/drawing/2014/main" id="{C51FF522-51FF-B9BE-584F-65CB2AA84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87" name="Rectangle 116">
            <a:extLst>
              <a:ext uri="{FF2B5EF4-FFF2-40B4-BE49-F238E27FC236}">
                <a16:creationId xmlns:a16="http://schemas.microsoft.com/office/drawing/2014/main" id="{A1FA1948-01F5-B43D-DCC1-1EEE15CDA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88" name="Rectangle 117">
            <a:extLst>
              <a:ext uri="{FF2B5EF4-FFF2-40B4-BE49-F238E27FC236}">
                <a16:creationId xmlns:a16="http://schemas.microsoft.com/office/drawing/2014/main" id="{F0E69E80-FE8E-2BB7-7DE5-F035183BF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89" name="Rectangle 118">
            <a:extLst>
              <a:ext uri="{FF2B5EF4-FFF2-40B4-BE49-F238E27FC236}">
                <a16:creationId xmlns:a16="http://schemas.microsoft.com/office/drawing/2014/main" id="{60BB2D89-BA3F-E0CD-52EE-CF646F9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90" name="Rectangle 119">
            <a:extLst>
              <a:ext uri="{FF2B5EF4-FFF2-40B4-BE49-F238E27FC236}">
                <a16:creationId xmlns:a16="http://schemas.microsoft.com/office/drawing/2014/main" id="{A0D1265C-DE9F-42AF-AAE8-FD625A325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91" name="Rectangle 120">
            <a:extLst>
              <a:ext uri="{FF2B5EF4-FFF2-40B4-BE49-F238E27FC236}">
                <a16:creationId xmlns:a16="http://schemas.microsoft.com/office/drawing/2014/main" id="{1967C7F5-330A-CFB9-82C6-F7803FD6B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92" name="Rectangle 121">
            <a:extLst>
              <a:ext uri="{FF2B5EF4-FFF2-40B4-BE49-F238E27FC236}">
                <a16:creationId xmlns:a16="http://schemas.microsoft.com/office/drawing/2014/main" id="{75B235C4-BC5C-734C-FFF4-099AD71B4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93" name="Rectangle 122">
            <a:extLst>
              <a:ext uri="{FF2B5EF4-FFF2-40B4-BE49-F238E27FC236}">
                <a16:creationId xmlns:a16="http://schemas.microsoft.com/office/drawing/2014/main" id="{9808EFC4-D0C5-F95F-3A67-060F7B262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94" name="Rectangle 123">
            <a:extLst>
              <a:ext uri="{FF2B5EF4-FFF2-40B4-BE49-F238E27FC236}">
                <a16:creationId xmlns:a16="http://schemas.microsoft.com/office/drawing/2014/main" id="{BC213FE0-3D2F-8197-2FB7-B4CCADBAB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AC6EC72-DF20-F323-14D7-A725772DD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</p:spTree>
    <p:extLst>
      <p:ext uri="{BB962C8B-B14F-4D97-AF65-F5344CB8AC3E}">
        <p14:creationId xmlns:p14="http://schemas.microsoft.com/office/powerpoint/2010/main" val="90135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3"/>
                </p:tgtEl>
              </p:cMediaNode>
            </p:audio>
          </p:childTnLst>
        </p:cTn>
      </p:par>
    </p:tnLst>
    <p:bldLst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2EE4C-CF78-4FA7-8BB9-D7BAB57C23ED}"/>
              </a:ext>
            </a:extLst>
          </p:cNvPr>
          <p:cNvSpPr txBox="1"/>
          <p:nvPr/>
        </p:nvSpPr>
        <p:spPr>
          <a:xfrm>
            <a:off x="0" y="5174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Emerging – 0.12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FABE5-1255-20B4-D449-E4C321ABFD97}"/>
              </a:ext>
            </a:extLst>
          </p:cNvPr>
          <p:cNvSpPr txBox="1"/>
          <p:nvPr/>
        </p:nvSpPr>
        <p:spPr>
          <a:xfrm>
            <a:off x="488761" y="1747458"/>
            <a:ext cx="84452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Both!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Positive: Get insider knowledge </a:t>
            </a:r>
            <a:b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about other companies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Negative: They’ll tell others </a:t>
            </a:r>
            <a:b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about Google, too!</a:t>
            </a:r>
            <a:endParaRPr lang="en-US" sz="2000" dirty="0">
              <a:solidFill>
                <a:srgbClr val="C00000"/>
              </a:solidFill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011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7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09B9D-8637-48B0-B1BF-FEBA2D7E898D}"/>
              </a:ext>
            </a:extLst>
          </p:cNvPr>
          <p:cNvSpPr txBox="1"/>
          <p:nvPr/>
        </p:nvSpPr>
        <p:spPr>
          <a:xfrm>
            <a:off x="0" y="5174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Emerging – 0.15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72EBE1C-525B-EB4D-BFF9-CFBA5408278D}"/>
              </a:ext>
            </a:extLst>
          </p:cNvPr>
          <p:cNvSpPr/>
          <p:nvPr/>
        </p:nvSpPr>
        <p:spPr>
          <a:xfrm>
            <a:off x="121920" y="2059121"/>
            <a:ext cx="90220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indent="-1588"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Things that are economical to sell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on e-commerce but not so much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for brick-and-mortar retailer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are _________________</a:t>
            </a:r>
          </a:p>
        </p:txBody>
      </p:sp>
      <p:pic>
        <p:nvPicPr>
          <p:cNvPr id="133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593CE3F6-4F16-FD42-930C-5340CDDAC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60233" y="6191696"/>
            <a:ext cx="244475" cy="244475"/>
          </a:xfrm>
          <a:prstGeom prst="rect">
            <a:avLst/>
          </a:prstGeom>
        </p:spPr>
      </p:pic>
      <p:sp>
        <p:nvSpPr>
          <p:cNvPr id="134" name="Rectangle 63">
            <a:extLst>
              <a:ext uri="{FF2B5EF4-FFF2-40B4-BE49-F238E27FC236}">
                <a16:creationId xmlns:a16="http://schemas.microsoft.com/office/drawing/2014/main" id="{85B48190-A969-5B50-DCF8-518D536F0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135" name="Rectangle 64">
            <a:extLst>
              <a:ext uri="{FF2B5EF4-FFF2-40B4-BE49-F238E27FC236}">
                <a16:creationId xmlns:a16="http://schemas.microsoft.com/office/drawing/2014/main" id="{7EC4887B-8727-FDE5-342D-058BB3E33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136" name="Rectangle 65">
            <a:extLst>
              <a:ext uri="{FF2B5EF4-FFF2-40B4-BE49-F238E27FC236}">
                <a16:creationId xmlns:a16="http://schemas.microsoft.com/office/drawing/2014/main" id="{C3CD48C0-1177-E891-10AD-E37127074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137" name="Rectangle 66">
            <a:extLst>
              <a:ext uri="{FF2B5EF4-FFF2-40B4-BE49-F238E27FC236}">
                <a16:creationId xmlns:a16="http://schemas.microsoft.com/office/drawing/2014/main" id="{6201C915-5D83-5612-AADA-DFEAACCDD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138" name="Rectangle 67">
            <a:extLst>
              <a:ext uri="{FF2B5EF4-FFF2-40B4-BE49-F238E27FC236}">
                <a16:creationId xmlns:a16="http://schemas.microsoft.com/office/drawing/2014/main" id="{D202F0E0-74C4-DEE5-9F19-A7577DC83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139" name="Rectangle 68">
            <a:extLst>
              <a:ext uri="{FF2B5EF4-FFF2-40B4-BE49-F238E27FC236}">
                <a16:creationId xmlns:a16="http://schemas.microsoft.com/office/drawing/2014/main" id="{F19091D2-A94E-9318-57D8-4B482C610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140" name="Rectangle 69">
            <a:extLst>
              <a:ext uri="{FF2B5EF4-FFF2-40B4-BE49-F238E27FC236}">
                <a16:creationId xmlns:a16="http://schemas.microsoft.com/office/drawing/2014/main" id="{AD6FB56B-6F92-C8B2-E288-5C0D6C4E1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141" name="Rectangle 70">
            <a:extLst>
              <a:ext uri="{FF2B5EF4-FFF2-40B4-BE49-F238E27FC236}">
                <a16:creationId xmlns:a16="http://schemas.microsoft.com/office/drawing/2014/main" id="{15986B8A-7A34-9C3C-28B6-39AEEFB06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142" name="Rectangle 71">
            <a:extLst>
              <a:ext uri="{FF2B5EF4-FFF2-40B4-BE49-F238E27FC236}">
                <a16:creationId xmlns:a16="http://schemas.microsoft.com/office/drawing/2014/main" id="{7A6F1EAB-C269-7DFB-4348-084D7E480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143" name="Rectangle 72">
            <a:extLst>
              <a:ext uri="{FF2B5EF4-FFF2-40B4-BE49-F238E27FC236}">
                <a16:creationId xmlns:a16="http://schemas.microsoft.com/office/drawing/2014/main" id="{0FE62E8A-7307-A3A4-B90E-F0104F03B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144" name="Rectangle 73">
            <a:extLst>
              <a:ext uri="{FF2B5EF4-FFF2-40B4-BE49-F238E27FC236}">
                <a16:creationId xmlns:a16="http://schemas.microsoft.com/office/drawing/2014/main" id="{00D7F2CD-7285-9F52-8169-C79C45B76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145" name="Rectangle 74">
            <a:extLst>
              <a:ext uri="{FF2B5EF4-FFF2-40B4-BE49-F238E27FC236}">
                <a16:creationId xmlns:a16="http://schemas.microsoft.com/office/drawing/2014/main" id="{9BDB731E-DD73-B1FB-A454-BC32AA6E4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146" name="Rectangle 75">
            <a:extLst>
              <a:ext uri="{FF2B5EF4-FFF2-40B4-BE49-F238E27FC236}">
                <a16:creationId xmlns:a16="http://schemas.microsoft.com/office/drawing/2014/main" id="{3FFB0759-AAEC-373A-03E0-BC09DC9B2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147" name="Rectangle 76">
            <a:extLst>
              <a:ext uri="{FF2B5EF4-FFF2-40B4-BE49-F238E27FC236}">
                <a16:creationId xmlns:a16="http://schemas.microsoft.com/office/drawing/2014/main" id="{42E69B5E-B655-FBBF-AEA4-393747798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148" name="Rectangle 77">
            <a:extLst>
              <a:ext uri="{FF2B5EF4-FFF2-40B4-BE49-F238E27FC236}">
                <a16:creationId xmlns:a16="http://schemas.microsoft.com/office/drawing/2014/main" id="{E50EA8E9-6C98-BB37-C183-DE7C3222C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149" name="Rectangle 78">
            <a:extLst>
              <a:ext uri="{FF2B5EF4-FFF2-40B4-BE49-F238E27FC236}">
                <a16:creationId xmlns:a16="http://schemas.microsoft.com/office/drawing/2014/main" id="{5FDB5329-6FD4-EE74-9125-AF7A214A9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150" name="Rectangle 79">
            <a:extLst>
              <a:ext uri="{FF2B5EF4-FFF2-40B4-BE49-F238E27FC236}">
                <a16:creationId xmlns:a16="http://schemas.microsoft.com/office/drawing/2014/main" id="{D490ECDD-DC3F-79D5-76E5-F172C107B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151" name="Rectangle 80">
            <a:extLst>
              <a:ext uri="{FF2B5EF4-FFF2-40B4-BE49-F238E27FC236}">
                <a16:creationId xmlns:a16="http://schemas.microsoft.com/office/drawing/2014/main" id="{67F3EAE4-77C1-CD56-097F-FAC13FA9C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152" name="Rectangle 81">
            <a:extLst>
              <a:ext uri="{FF2B5EF4-FFF2-40B4-BE49-F238E27FC236}">
                <a16:creationId xmlns:a16="http://schemas.microsoft.com/office/drawing/2014/main" id="{27829906-434A-060F-437B-EAE9255A0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153" name="Rectangle 82">
            <a:extLst>
              <a:ext uri="{FF2B5EF4-FFF2-40B4-BE49-F238E27FC236}">
                <a16:creationId xmlns:a16="http://schemas.microsoft.com/office/drawing/2014/main" id="{192C24C6-25D2-4E5E-7E9A-DAA38E6E3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154" name="Rectangle 83">
            <a:extLst>
              <a:ext uri="{FF2B5EF4-FFF2-40B4-BE49-F238E27FC236}">
                <a16:creationId xmlns:a16="http://schemas.microsoft.com/office/drawing/2014/main" id="{CF58C4B7-1186-C700-7024-C3444CCA4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155" name="Rectangle 84">
            <a:extLst>
              <a:ext uri="{FF2B5EF4-FFF2-40B4-BE49-F238E27FC236}">
                <a16:creationId xmlns:a16="http://schemas.microsoft.com/office/drawing/2014/main" id="{53675FC7-62E0-C08B-37D5-C7BFD4C9F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156" name="Rectangle 85">
            <a:extLst>
              <a:ext uri="{FF2B5EF4-FFF2-40B4-BE49-F238E27FC236}">
                <a16:creationId xmlns:a16="http://schemas.microsoft.com/office/drawing/2014/main" id="{BEBCEE99-E732-77D7-62C4-65A55D956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157" name="Rectangle 86">
            <a:extLst>
              <a:ext uri="{FF2B5EF4-FFF2-40B4-BE49-F238E27FC236}">
                <a16:creationId xmlns:a16="http://schemas.microsoft.com/office/drawing/2014/main" id="{08BE3CC8-BBD6-635A-8B00-E666A90A5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158" name="Rectangle 87">
            <a:extLst>
              <a:ext uri="{FF2B5EF4-FFF2-40B4-BE49-F238E27FC236}">
                <a16:creationId xmlns:a16="http://schemas.microsoft.com/office/drawing/2014/main" id="{24BF2D5F-0A29-6511-CFB7-48D62BDDD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59" name="Rectangle 88">
            <a:extLst>
              <a:ext uri="{FF2B5EF4-FFF2-40B4-BE49-F238E27FC236}">
                <a16:creationId xmlns:a16="http://schemas.microsoft.com/office/drawing/2014/main" id="{AB5FA567-508C-CED3-8A56-31453ADFE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60" name="Rectangle 89">
            <a:extLst>
              <a:ext uri="{FF2B5EF4-FFF2-40B4-BE49-F238E27FC236}">
                <a16:creationId xmlns:a16="http://schemas.microsoft.com/office/drawing/2014/main" id="{F12ED4EA-61AB-C8FC-5490-8AAED360C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61" name="Rectangle 90">
            <a:extLst>
              <a:ext uri="{FF2B5EF4-FFF2-40B4-BE49-F238E27FC236}">
                <a16:creationId xmlns:a16="http://schemas.microsoft.com/office/drawing/2014/main" id="{F1428DD7-18B6-9E0D-0BDF-9D07B75A4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62" name="Rectangle 91">
            <a:extLst>
              <a:ext uri="{FF2B5EF4-FFF2-40B4-BE49-F238E27FC236}">
                <a16:creationId xmlns:a16="http://schemas.microsoft.com/office/drawing/2014/main" id="{67830DE3-88D1-E21B-D94D-624F3E44F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63" name="Rectangle 92">
            <a:extLst>
              <a:ext uri="{FF2B5EF4-FFF2-40B4-BE49-F238E27FC236}">
                <a16:creationId xmlns:a16="http://schemas.microsoft.com/office/drawing/2014/main" id="{D488607C-E7A8-25CB-FC9E-061C98D85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64" name="Rectangle 93">
            <a:extLst>
              <a:ext uri="{FF2B5EF4-FFF2-40B4-BE49-F238E27FC236}">
                <a16:creationId xmlns:a16="http://schemas.microsoft.com/office/drawing/2014/main" id="{9703F4D3-6310-7838-1B38-BE9FB4AF4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65" name="Rectangle 94">
            <a:extLst>
              <a:ext uri="{FF2B5EF4-FFF2-40B4-BE49-F238E27FC236}">
                <a16:creationId xmlns:a16="http://schemas.microsoft.com/office/drawing/2014/main" id="{6CFC955E-A813-93B0-3A4B-937899FFD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66" name="Rectangle 95">
            <a:extLst>
              <a:ext uri="{FF2B5EF4-FFF2-40B4-BE49-F238E27FC236}">
                <a16:creationId xmlns:a16="http://schemas.microsoft.com/office/drawing/2014/main" id="{538E5968-32BF-A62F-5B6F-5391FC41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67" name="Rectangle 96">
            <a:extLst>
              <a:ext uri="{FF2B5EF4-FFF2-40B4-BE49-F238E27FC236}">
                <a16:creationId xmlns:a16="http://schemas.microsoft.com/office/drawing/2014/main" id="{2A74A792-4F9D-F6A7-42BA-9160F71AB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68" name="Rectangle 97">
            <a:extLst>
              <a:ext uri="{FF2B5EF4-FFF2-40B4-BE49-F238E27FC236}">
                <a16:creationId xmlns:a16="http://schemas.microsoft.com/office/drawing/2014/main" id="{43179CD2-8CB5-9B84-F22A-A08592722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69" name="Rectangle 98">
            <a:extLst>
              <a:ext uri="{FF2B5EF4-FFF2-40B4-BE49-F238E27FC236}">
                <a16:creationId xmlns:a16="http://schemas.microsoft.com/office/drawing/2014/main" id="{817C3DDF-D95D-F9F3-17B9-AAEE19A86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70" name="Rectangle 99">
            <a:extLst>
              <a:ext uri="{FF2B5EF4-FFF2-40B4-BE49-F238E27FC236}">
                <a16:creationId xmlns:a16="http://schemas.microsoft.com/office/drawing/2014/main" id="{8E62EA31-AAD9-3EDF-99C0-A6E2D1370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71" name="Rectangle 100">
            <a:extLst>
              <a:ext uri="{FF2B5EF4-FFF2-40B4-BE49-F238E27FC236}">
                <a16:creationId xmlns:a16="http://schemas.microsoft.com/office/drawing/2014/main" id="{8197CE74-3701-519A-22B7-C193D730C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72" name="Rectangle 101">
            <a:extLst>
              <a:ext uri="{FF2B5EF4-FFF2-40B4-BE49-F238E27FC236}">
                <a16:creationId xmlns:a16="http://schemas.microsoft.com/office/drawing/2014/main" id="{A11B93D3-799A-9FBF-36B4-3836B09C6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73" name="Rectangle 102">
            <a:extLst>
              <a:ext uri="{FF2B5EF4-FFF2-40B4-BE49-F238E27FC236}">
                <a16:creationId xmlns:a16="http://schemas.microsoft.com/office/drawing/2014/main" id="{230B4B85-35A2-D153-2A7C-3F98D7F55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74" name="Rectangle 103">
            <a:extLst>
              <a:ext uri="{FF2B5EF4-FFF2-40B4-BE49-F238E27FC236}">
                <a16:creationId xmlns:a16="http://schemas.microsoft.com/office/drawing/2014/main" id="{0C5363DA-2794-D2F5-F3BE-177394EEC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75" name="Rectangle 104">
            <a:extLst>
              <a:ext uri="{FF2B5EF4-FFF2-40B4-BE49-F238E27FC236}">
                <a16:creationId xmlns:a16="http://schemas.microsoft.com/office/drawing/2014/main" id="{FD7C9541-126D-4185-86FB-5044EEB4D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76" name="Rectangle 105">
            <a:extLst>
              <a:ext uri="{FF2B5EF4-FFF2-40B4-BE49-F238E27FC236}">
                <a16:creationId xmlns:a16="http://schemas.microsoft.com/office/drawing/2014/main" id="{59723790-2EC3-D1A3-199B-7FFB9359A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77" name="Rectangle 106">
            <a:extLst>
              <a:ext uri="{FF2B5EF4-FFF2-40B4-BE49-F238E27FC236}">
                <a16:creationId xmlns:a16="http://schemas.microsoft.com/office/drawing/2014/main" id="{F8D22FCE-886B-FB35-C662-4143958B7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78" name="Rectangle 107">
            <a:extLst>
              <a:ext uri="{FF2B5EF4-FFF2-40B4-BE49-F238E27FC236}">
                <a16:creationId xmlns:a16="http://schemas.microsoft.com/office/drawing/2014/main" id="{F168DE60-A2CA-9191-71D3-21BAF22DC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79" name="Rectangle 108">
            <a:extLst>
              <a:ext uri="{FF2B5EF4-FFF2-40B4-BE49-F238E27FC236}">
                <a16:creationId xmlns:a16="http://schemas.microsoft.com/office/drawing/2014/main" id="{266E46E7-B701-E3B7-0AA0-2918869FE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80" name="Rectangle 109">
            <a:extLst>
              <a:ext uri="{FF2B5EF4-FFF2-40B4-BE49-F238E27FC236}">
                <a16:creationId xmlns:a16="http://schemas.microsoft.com/office/drawing/2014/main" id="{B30C1793-1672-1C85-8D68-8CE449AFD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81" name="Rectangle 110">
            <a:extLst>
              <a:ext uri="{FF2B5EF4-FFF2-40B4-BE49-F238E27FC236}">
                <a16:creationId xmlns:a16="http://schemas.microsoft.com/office/drawing/2014/main" id="{5C91C4CE-D79A-BE4F-0EC4-1412C8E6C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82" name="Rectangle 111">
            <a:extLst>
              <a:ext uri="{FF2B5EF4-FFF2-40B4-BE49-F238E27FC236}">
                <a16:creationId xmlns:a16="http://schemas.microsoft.com/office/drawing/2014/main" id="{851872C2-2F7F-EE87-5911-5AD6A129C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83" name="Rectangle 112">
            <a:extLst>
              <a:ext uri="{FF2B5EF4-FFF2-40B4-BE49-F238E27FC236}">
                <a16:creationId xmlns:a16="http://schemas.microsoft.com/office/drawing/2014/main" id="{FD329AAF-7A8D-2C85-2B75-8FE27DA80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84" name="Rectangle 113">
            <a:extLst>
              <a:ext uri="{FF2B5EF4-FFF2-40B4-BE49-F238E27FC236}">
                <a16:creationId xmlns:a16="http://schemas.microsoft.com/office/drawing/2014/main" id="{D22B6E52-B047-EB1D-C4F6-F6F55BC16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85" name="Rectangle 114">
            <a:extLst>
              <a:ext uri="{FF2B5EF4-FFF2-40B4-BE49-F238E27FC236}">
                <a16:creationId xmlns:a16="http://schemas.microsoft.com/office/drawing/2014/main" id="{8668E349-923B-5C50-4306-05F48C065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86" name="Rectangle 115">
            <a:extLst>
              <a:ext uri="{FF2B5EF4-FFF2-40B4-BE49-F238E27FC236}">
                <a16:creationId xmlns:a16="http://schemas.microsoft.com/office/drawing/2014/main" id="{60C9DE5F-0FC4-2606-65C8-7B99F9B9D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87" name="Rectangle 116">
            <a:extLst>
              <a:ext uri="{FF2B5EF4-FFF2-40B4-BE49-F238E27FC236}">
                <a16:creationId xmlns:a16="http://schemas.microsoft.com/office/drawing/2014/main" id="{C4F7A633-5583-D5EC-2352-194826072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88" name="Rectangle 117">
            <a:extLst>
              <a:ext uri="{FF2B5EF4-FFF2-40B4-BE49-F238E27FC236}">
                <a16:creationId xmlns:a16="http://schemas.microsoft.com/office/drawing/2014/main" id="{A30F1FCC-C407-8FEF-114B-EDBF3448E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89" name="Rectangle 118">
            <a:extLst>
              <a:ext uri="{FF2B5EF4-FFF2-40B4-BE49-F238E27FC236}">
                <a16:creationId xmlns:a16="http://schemas.microsoft.com/office/drawing/2014/main" id="{45676EB0-9AC9-F68D-1100-4C695D816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90" name="Rectangle 119">
            <a:extLst>
              <a:ext uri="{FF2B5EF4-FFF2-40B4-BE49-F238E27FC236}">
                <a16:creationId xmlns:a16="http://schemas.microsoft.com/office/drawing/2014/main" id="{1D114E59-A80C-0031-52B7-B4B7BA165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91" name="Rectangle 120">
            <a:extLst>
              <a:ext uri="{FF2B5EF4-FFF2-40B4-BE49-F238E27FC236}">
                <a16:creationId xmlns:a16="http://schemas.microsoft.com/office/drawing/2014/main" id="{E4A6AD92-2667-1D2F-59FA-622178FCB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92" name="Rectangle 121">
            <a:extLst>
              <a:ext uri="{FF2B5EF4-FFF2-40B4-BE49-F238E27FC236}">
                <a16:creationId xmlns:a16="http://schemas.microsoft.com/office/drawing/2014/main" id="{2F89474A-7F36-73C7-E143-88EAC58AA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93" name="Rectangle 122">
            <a:extLst>
              <a:ext uri="{FF2B5EF4-FFF2-40B4-BE49-F238E27FC236}">
                <a16:creationId xmlns:a16="http://schemas.microsoft.com/office/drawing/2014/main" id="{04475288-C675-E352-4FFE-2B2EF3B6C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94" name="Rectangle 123">
            <a:extLst>
              <a:ext uri="{FF2B5EF4-FFF2-40B4-BE49-F238E27FC236}">
                <a16:creationId xmlns:a16="http://schemas.microsoft.com/office/drawing/2014/main" id="{97954D07-8072-0CF5-B9F0-48DBAB447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CB56491-E025-9050-61A9-ABE11FC33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0:30</a:t>
            </a:r>
          </a:p>
        </p:txBody>
      </p:sp>
    </p:spTree>
    <p:extLst>
      <p:ext uri="{BB962C8B-B14F-4D97-AF65-F5344CB8AC3E}">
        <p14:creationId xmlns:p14="http://schemas.microsoft.com/office/powerpoint/2010/main" val="26464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audio>
              <p:cMediaNode showWhenStopped="0"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3"/>
                </p:tgtEl>
              </p:cMediaNode>
            </p:audio>
          </p:childTnLst>
        </p:cTn>
      </p:par>
    </p:tnLst>
    <p:bldLst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SCM – 0.07</a:t>
            </a:r>
          </a:p>
        </p:txBody>
      </p:sp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895279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E67E56-5ED4-0340-AD62-1BABA42E99F9}"/>
              </a:ext>
            </a:extLst>
          </p:cNvPr>
          <p:cNvSpPr txBox="1">
            <a:spLocks/>
          </p:cNvSpPr>
          <p:nvPr/>
        </p:nvSpPr>
        <p:spPr>
          <a:xfrm>
            <a:off x="523046" y="1855290"/>
            <a:ext cx="8097907" cy="2764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When products are rationed,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retailers often respond by placing ___________ (= inflated orders)</a:t>
            </a:r>
          </a:p>
        </p:txBody>
      </p:sp>
      <p:pic>
        <p:nvPicPr>
          <p:cNvPr id="165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2BD64588-B6C4-794A-AA6A-4307C2F74C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166" name="Rectangle 63">
            <a:extLst>
              <a:ext uri="{FF2B5EF4-FFF2-40B4-BE49-F238E27FC236}">
                <a16:creationId xmlns:a16="http://schemas.microsoft.com/office/drawing/2014/main" id="{52F994AE-26F0-D34F-8CB6-A89F33DE7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167" name="Rectangle 64">
            <a:extLst>
              <a:ext uri="{FF2B5EF4-FFF2-40B4-BE49-F238E27FC236}">
                <a16:creationId xmlns:a16="http://schemas.microsoft.com/office/drawing/2014/main" id="{E99FA858-A311-DC47-B14D-4367CFB41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168" name="Rectangle 65">
            <a:extLst>
              <a:ext uri="{FF2B5EF4-FFF2-40B4-BE49-F238E27FC236}">
                <a16:creationId xmlns:a16="http://schemas.microsoft.com/office/drawing/2014/main" id="{8BE7B6D6-ABA4-3740-B81B-EBE1B83B3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169" name="Rectangle 66">
            <a:extLst>
              <a:ext uri="{FF2B5EF4-FFF2-40B4-BE49-F238E27FC236}">
                <a16:creationId xmlns:a16="http://schemas.microsoft.com/office/drawing/2014/main" id="{69BC1D09-AAFA-AA41-A32B-0997E504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170" name="Rectangle 67">
            <a:extLst>
              <a:ext uri="{FF2B5EF4-FFF2-40B4-BE49-F238E27FC236}">
                <a16:creationId xmlns:a16="http://schemas.microsoft.com/office/drawing/2014/main" id="{FF5295F9-C890-9243-8A0D-247AB7E91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171" name="Rectangle 68">
            <a:extLst>
              <a:ext uri="{FF2B5EF4-FFF2-40B4-BE49-F238E27FC236}">
                <a16:creationId xmlns:a16="http://schemas.microsoft.com/office/drawing/2014/main" id="{D2881950-22D7-6B4E-ABFD-4BD7FAB44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172" name="Rectangle 69">
            <a:extLst>
              <a:ext uri="{FF2B5EF4-FFF2-40B4-BE49-F238E27FC236}">
                <a16:creationId xmlns:a16="http://schemas.microsoft.com/office/drawing/2014/main" id="{33450D0D-CC59-7747-8F3E-40CB49ADB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173" name="Rectangle 70">
            <a:extLst>
              <a:ext uri="{FF2B5EF4-FFF2-40B4-BE49-F238E27FC236}">
                <a16:creationId xmlns:a16="http://schemas.microsoft.com/office/drawing/2014/main" id="{A3939C07-E2F1-2645-B530-2D0951DF3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174" name="Rectangle 71">
            <a:extLst>
              <a:ext uri="{FF2B5EF4-FFF2-40B4-BE49-F238E27FC236}">
                <a16:creationId xmlns:a16="http://schemas.microsoft.com/office/drawing/2014/main" id="{C889C7E5-CB04-1043-ABE1-FA22C7003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175" name="Rectangle 72">
            <a:extLst>
              <a:ext uri="{FF2B5EF4-FFF2-40B4-BE49-F238E27FC236}">
                <a16:creationId xmlns:a16="http://schemas.microsoft.com/office/drawing/2014/main" id="{42D6F386-1663-DD41-B78D-1ECA11467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176" name="Rectangle 73">
            <a:extLst>
              <a:ext uri="{FF2B5EF4-FFF2-40B4-BE49-F238E27FC236}">
                <a16:creationId xmlns:a16="http://schemas.microsoft.com/office/drawing/2014/main" id="{3CC9D36E-2C9B-3C45-B0FA-C9DB303C4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177" name="Rectangle 74">
            <a:extLst>
              <a:ext uri="{FF2B5EF4-FFF2-40B4-BE49-F238E27FC236}">
                <a16:creationId xmlns:a16="http://schemas.microsoft.com/office/drawing/2014/main" id="{A3E65F41-02AE-1040-BFF2-CFCC6911D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178" name="Rectangle 75">
            <a:extLst>
              <a:ext uri="{FF2B5EF4-FFF2-40B4-BE49-F238E27FC236}">
                <a16:creationId xmlns:a16="http://schemas.microsoft.com/office/drawing/2014/main" id="{6E0332CD-7CEF-0249-9B92-FB1157C59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179" name="Rectangle 76">
            <a:extLst>
              <a:ext uri="{FF2B5EF4-FFF2-40B4-BE49-F238E27FC236}">
                <a16:creationId xmlns:a16="http://schemas.microsoft.com/office/drawing/2014/main" id="{F84C47BB-ED48-8248-B270-F8181181C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180" name="Rectangle 77">
            <a:extLst>
              <a:ext uri="{FF2B5EF4-FFF2-40B4-BE49-F238E27FC236}">
                <a16:creationId xmlns:a16="http://schemas.microsoft.com/office/drawing/2014/main" id="{EA81495D-C68E-E643-A889-01CA78C92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181" name="Rectangle 78">
            <a:extLst>
              <a:ext uri="{FF2B5EF4-FFF2-40B4-BE49-F238E27FC236}">
                <a16:creationId xmlns:a16="http://schemas.microsoft.com/office/drawing/2014/main" id="{ACC91880-E914-624E-9CCA-88E827BDF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182" name="Rectangle 79">
            <a:extLst>
              <a:ext uri="{FF2B5EF4-FFF2-40B4-BE49-F238E27FC236}">
                <a16:creationId xmlns:a16="http://schemas.microsoft.com/office/drawing/2014/main" id="{9E072792-32AC-8344-B533-42D6B1CA5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183" name="Rectangle 80">
            <a:extLst>
              <a:ext uri="{FF2B5EF4-FFF2-40B4-BE49-F238E27FC236}">
                <a16:creationId xmlns:a16="http://schemas.microsoft.com/office/drawing/2014/main" id="{08513770-FF15-E646-BBC9-B880D9924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184" name="Rectangle 81">
            <a:extLst>
              <a:ext uri="{FF2B5EF4-FFF2-40B4-BE49-F238E27FC236}">
                <a16:creationId xmlns:a16="http://schemas.microsoft.com/office/drawing/2014/main" id="{1CD5569A-C7C2-2143-B8E6-BAFCCDA8A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185" name="Rectangle 82">
            <a:extLst>
              <a:ext uri="{FF2B5EF4-FFF2-40B4-BE49-F238E27FC236}">
                <a16:creationId xmlns:a16="http://schemas.microsoft.com/office/drawing/2014/main" id="{1FEBA72F-5ABD-5744-BB2F-99B4F7F9D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186" name="Rectangle 83">
            <a:extLst>
              <a:ext uri="{FF2B5EF4-FFF2-40B4-BE49-F238E27FC236}">
                <a16:creationId xmlns:a16="http://schemas.microsoft.com/office/drawing/2014/main" id="{EED35558-A8F0-FC40-9AD7-57C95FE64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187" name="Rectangle 84">
            <a:extLst>
              <a:ext uri="{FF2B5EF4-FFF2-40B4-BE49-F238E27FC236}">
                <a16:creationId xmlns:a16="http://schemas.microsoft.com/office/drawing/2014/main" id="{7ACBA64B-5C85-F343-8D57-594F7FA4F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188" name="Rectangle 85">
            <a:extLst>
              <a:ext uri="{FF2B5EF4-FFF2-40B4-BE49-F238E27FC236}">
                <a16:creationId xmlns:a16="http://schemas.microsoft.com/office/drawing/2014/main" id="{1B36D7C5-6C37-174E-A4ED-08F892654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189" name="Rectangle 86">
            <a:extLst>
              <a:ext uri="{FF2B5EF4-FFF2-40B4-BE49-F238E27FC236}">
                <a16:creationId xmlns:a16="http://schemas.microsoft.com/office/drawing/2014/main" id="{9D162AD8-B70F-0A48-9D7A-4D1F6DD20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190" name="Rectangle 87">
            <a:extLst>
              <a:ext uri="{FF2B5EF4-FFF2-40B4-BE49-F238E27FC236}">
                <a16:creationId xmlns:a16="http://schemas.microsoft.com/office/drawing/2014/main" id="{14C29D33-CFB8-C243-ACC1-11DBC383B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91" name="Rectangle 88">
            <a:extLst>
              <a:ext uri="{FF2B5EF4-FFF2-40B4-BE49-F238E27FC236}">
                <a16:creationId xmlns:a16="http://schemas.microsoft.com/office/drawing/2014/main" id="{003FB738-D2DB-F54D-82DA-D91F45638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92" name="Rectangle 89">
            <a:extLst>
              <a:ext uri="{FF2B5EF4-FFF2-40B4-BE49-F238E27FC236}">
                <a16:creationId xmlns:a16="http://schemas.microsoft.com/office/drawing/2014/main" id="{33A37E2A-8D98-394E-AFC1-F515A4A4D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93" name="Rectangle 90">
            <a:extLst>
              <a:ext uri="{FF2B5EF4-FFF2-40B4-BE49-F238E27FC236}">
                <a16:creationId xmlns:a16="http://schemas.microsoft.com/office/drawing/2014/main" id="{9C09D424-8E9B-6343-9267-FE726995A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94" name="Rectangle 91">
            <a:extLst>
              <a:ext uri="{FF2B5EF4-FFF2-40B4-BE49-F238E27FC236}">
                <a16:creationId xmlns:a16="http://schemas.microsoft.com/office/drawing/2014/main" id="{9DF71703-D7FE-D041-8648-09576D86C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95" name="Rectangle 92">
            <a:extLst>
              <a:ext uri="{FF2B5EF4-FFF2-40B4-BE49-F238E27FC236}">
                <a16:creationId xmlns:a16="http://schemas.microsoft.com/office/drawing/2014/main" id="{BF015AE6-64EC-544F-B0AD-76561999A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96" name="Rectangle 93">
            <a:extLst>
              <a:ext uri="{FF2B5EF4-FFF2-40B4-BE49-F238E27FC236}">
                <a16:creationId xmlns:a16="http://schemas.microsoft.com/office/drawing/2014/main" id="{E712E5BB-9994-BF4A-877A-98DBC17E0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97" name="Rectangle 94">
            <a:extLst>
              <a:ext uri="{FF2B5EF4-FFF2-40B4-BE49-F238E27FC236}">
                <a16:creationId xmlns:a16="http://schemas.microsoft.com/office/drawing/2014/main" id="{678F44F2-A748-8041-93AF-6FF27CD70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98" name="Rectangle 95">
            <a:extLst>
              <a:ext uri="{FF2B5EF4-FFF2-40B4-BE49-F238E27FC236}">
                <a16:creationId xmlns:a16="http://schemas.microsoft.com/office/drawing/2014/main" id="{CDF7EFB8-5790-7B43-ADB4-AF0266EF8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99" name="Rectangle 96">
            <a:extLst>
              <a:ext uri="{FF2B5EF4-FFF2-40B4-BE49-F238E27FC236}">
                <a16:creationId xmlns:a16="http://schemas.microsoft.com/office/drawing/2014/main" id="{085F81DE-662B-5A43-9C99-D8720CB91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200" name="Rectangle 97">
            <a:extLst>
              <a:ext uri="{FF2B5EF4-FFF2-40B4-BE49-F238E27FC236}">
                <a16:creationId xmlns:a16="http://schemas.microsoft.com/office/drawing/2014/main" id="{3D3DCF3A-1E3D-CF47-ACB5-2890DEFBE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201" name="Rectangle 98">
            <a:extLst>
              <a:ext uri="{FF2B5EF4-FFF2-40B4-BE49-F238E27FC236}">
                <a16:creationId xmlns:a16="http://schemas.microsoft.com/office/drawing/2014/main" id="{00CACE61-B523-A64D-A356-410E1E4F1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202" name="Rectangle 99">
            <a:extLst>
              <a:ext uri="{FF2B5EF4-FFF2-40B4-BE49-F238E27FC236}">
                <a16:creationId xmlns:a16="http://schemas.microsoft.com/office/drawing/2014/main" id="{B3CAE565-E59B-BF41-97DC-8D5BF426E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203" name="Rectangle 100">
            <a:extLst>
              <a:ext uri="{FF2B5EF4-FFF2-40B4-BE49-F238E27FC236}">
                <a16:creationId xmlns:a16="http://schemas.microsoft.com/office/drawing/2014/main" id="{613B26F4-8B8C-4447-B11A-F5017D763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204" name="Rectangle 101">
            <a:extLst>
              <a:ext uri="{FF2B5EF4-FFF2-40B4-BE49-F238E27FC236}">
                <a16:creationId xmlns:a16="http://schemas.microsoft.com/office/drawing/2014/main" id="{C0307E82-A3F9-524D-932B-11069CA85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205" name="Rectangle 102">
            <a:extLst>
              <a:ext uri="{FF2B5EF4-FFF2-40B4-BE49-F238E27FC236}">
                <a16:creationId xmlns:a16="http://schemas.microsoft.com/office/drawing/2014/main" id="{F017C01F-CD80-E74B-B72B-287E8DE6C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206" name="Rectangle 103">
            <a:extLst>
              <a:ext uri="{FF2B5EF4-FFF2-40B4-BE49-F238E27FC236}">
                <a16:creationId xmlns:a16="http://schemas.microsoft.com/office/drawing/2014/main" id="{9C2BC034-F03B-FF41-85F6-7823B76C3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207" name="Rectangle 104">
            <a:extLst>
              <a:ext uri="{FF2B5EF4-FFF2-40B4-BE49-F238E27FC236}">
                <a16:creationId xmlns:a16="http://schemas.microsoft.com/office/drawing/2014/main" id="{9DA58BBD-E6A0-684B-A39A-D0B2E8FF1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208" name="Rectangle 105">
            <a:extLst>
              <a:ext uri="{FF2B5EF4-FFF2-40B4-BE49-F238E27FC236}">
                <a16:creationId xmlns:a16="http://schemas.microsoft.com/office/drawing/2014/main" id="{0063D5D2-186D-694F-88AD-967106037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209" name="Rectangle 106">
            <a:extLst>
              <a:ext uri="{FF2B5EF4-FFF2-40B4-BE49-F238E27FC236}">
                <a16:creationId xmlns:a16="http://schemas.microsoft.com/office/drawing/2014/main" id="{23EE39EC-78A5-FE41-8817-48A0BBA62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210" name="Rectangle 107">
            <a:extLst>
              <a:ext uri="{FF2B5EF4-FFF2-40B4-BE49-F238E27FC236}">
                <a16:creationId xmlns:a16="http://schemas.microsoft.com/office/drawing/2014/main" id="{41F9564F-4743-E947-B45F-E9257CE60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211" name="Rectangle 108">
            <a:extLst>
              <a:ext uri="{FF2B5EF4-FFF2-40B4-BE49-F238E27FC236}">
                <a16:creationId xmlns:a16="http://schemas.microsoft.com/office/drawing/2014/main" id="{4B763067-5325-084B-89F6-82A49EEB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212" name="Rectangle 109">
            <a:extLst>
              <a:ext uri="{FF2B5EF4-FFF2-40B4-BE49-F238E27FC236}">
                <a16:creationId xmlns:a16="http://schemas.microsoft.com/office/drawing/2014/main" id="{634438B0-E186-C540-9EDF-69C77175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213" name="Rectangle 110">
            <a:extLst>
              <a:ext uri="{FF2B5EF4-FFF2-40B4-BE49-F238E27FC236}">
                <a16:creationId xmlns:a16="http://schemas.microsoft.com/office/drawing/2014/main" id="{5E332B00-4E2B-5F46-81F4-A2DD245A5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214" name="Rectangle 111">
            <a:extLst>
              <a:ext uri="{FF2B5EF4-FFF2-40B4-BE49-F238E27FC236}">
                <a16:creationId xmlns:a16="http://schemas.microsoft.com/office/drawing/2014/main" id="{A1594117-D971-B94D-89B8-C54B446BD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215" name="Rectangle 112">
            <a:extLst>
              <a:ext uri="{FF2B5EF4-FFF2-40B4-BE49-F238E27FC236}">
                <a16:creationId xmlns:a16="http://schemas.microsoft.com/office/drawing/2014/main" id="{9AA31170-25BC-6940-8C53-419B9E686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216" name="Rectangle 113">
            <a:extLst>
              <a:ext uri="{FF2B5EF4-FFF2-40B4-BE49-F238E27FC236}">
                <a16:creationId xmlns:a16="http://schemas.microsoft.com/office/drawing/2014/main" id="{69BBC396-81B0-B249-A6EE-0E4E0FD05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217" name="Rectangle 114">
            <a:extLst>
              <a:ext uri="{FF2B5EF4-FFF2-40B4-BE49-F238E27FC236}">
                <a16:creationId xmlns:a16="http://schemas.microsoft.com/office/drawing/2014/main" id="{0FFED46D-C928-2F42-ADDF-CE7AEB3B3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218" name="Rectangle 115">
            <a:extLst>
              <a:ext uri="{FF2B5EF4-FFF2-40B4-BE49-F238E27FC236}">
                <a16:creationId xmlns:a16="http://schemas.microsoft.com/office/drawing/2014/main" id="{D3C7FC4B-2534-664B-A10F-79DC876BA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219" name="Rectangle 116">
            <a:extLst>
              <a:ext uri="{FF2B5EF4-FFF2-40B4-BE49-F238E27FC236}">
                <a16:creationId xmlns:a16="http://schemas.microsoft.com/office/drawing/2014/main" id="{83C3A705-DAE7-734C-B671-FE14FF5FA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220" name="Rectangle 117">
            <a:extLst>
              <a:ext uri="{FF2B5EF4-FFF2-40B4-BE49-F238E27FC236}">
                <a16:creationId xmlns:a16="http://schemas.microsoft.com/office/drawing/2014/main" id="{91EEC33E-7D78-4C41-ACB6-3FE9DF229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221" name="Rectangle 118">
            <a:extLst>
              <a:ext uri="{FF2B5EF4-FFF2-40B4-BE49-F238E27FC236}">
                <a16:creationId xmlns:a16="http://schemas.microsoft.com/office/drawing/2014/main" id="{5460443A-D82B-8441-AA37-845B20EC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222" name="Rectangle 119">
            <a:extLst>
              <a:ext uri="{FF2B5EF4-FFF2-40B4-BE49-F238E27FC236}">
                <a16:creationId xmlns:a16="http://schemas.microsoft.com/office/drawing/2014/main" id="{0DC2117C-BD47-7F48-8699-E8277E623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223" name="Rectangle 120">
            <a:extLst>
              <a:ext uri="{FF2B5EF4-FFF2-40B4-BE49-F238E27FC236}">
                <a16:creationId xmlns:a16="http://schemas.microsoft.com/office/drawing/2014/main" id="{FE4D68AE-41B2-F34E-8792-6800C7BC8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224" name="Rectangle 121">
            <a:extLst>
              <a:ext uri="{FF2B5EF4-FFF2-40B4-BE49-F238E27FC236}">
                <a16:creationId xmlns:a16="http://schemas.microsoft.com/office/drawing/2014/main" id="{287BB4DB-C8F4-DE42-A21E-FF74BC40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225" name="Rectangle 122">
            <a:extLst>
              <a:ext uri="{FF2B5EF4-FFF2-40B4-BE49-F238E27FC236}">
                <a16:creationId xmlns:a16="http://schemas.microsoft.com/office/drawing/2014/main" id="{A08BCEAF-C31A-924A-8287-CACBA77B5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226" name="Rectangle 123">
            <a:extLst>
              <a:ext uri="{FF2B5EF4-FFF2-40B4-BE49-F238E27FC236}">
                <a16:creationId xmlns:a16="http://schemas.microsoft.com/office/drawing/2014/main" id="{809FF0D0-B63B-5546-834F-50FF0D8F2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326F2ED-4C5D-C745-B357-3C7AA0135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</p:spTree>
    <p:extLst>
      <p:ext uri="{BB962C8B-B14F-4D97-AF65-F5344CB8AC3E}">
        <p14:creationId xmlns:p14="http://schemas.microsoft.com/office/powerpoint/2010/main" val="341496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5"/>
                </p:tgtEl>
              </p:cMediaNode>
            </p:audio>
          </p:childTnLst>
        </p:cTn>
      </p:par>
    </p:tnLst>
    <p:bldLst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0A3BD-5844-418E-A9E2-06D4D64D5B4E}"/>
              </a:ext>
            </a:extLst>
          </p:cNvPr>
          <p:cNvSpPr txBox="1"/>
          <p:nvPr/>
        </p:nvSpPr>
        <p:spPr>
          <a:xfrm>
            <a:off x="0" y="51741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Emerging – 0.15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34CA3-4F0A-974B-AE63-7F54DA446D98}"/>
              </a:ext>
            </a:extLst>
          </p:cNvPr>
          <p:cNvSpPr txBox="1"/>
          <p:nvPr/>
        </p:nvSpPr>
        <p:spPr>
          <a:xfrm>
            <a:off x="319797" y="2552251"/>
            <a:ext cx="3085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Slow Movers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BA4ED-3CEE-B2E8-FAEA-3773834B3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23" y="1395895"/>
            <a:ext cx="5460147" cy="410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5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7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28A99-2443-419D-9410-E70E48E0D3D0}"/>
              </a:ext>
            </a:extLst>
          </p:cNvPr>
          <p:cNvSpPr txBox="1"/>
          <p:nvPr/>
        </p:nvSpPr>
        <p:spPr>
          <a:xfrm>
            <a:off x="-48127" y="517416"/>
            <a:ext cx="9240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Emerging – 0.17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F3DFA-E6C5-2D4D-81FC-6302A977252C}"/>
              </a:ext>
            </a:extLst>
          </p:cNvPr>
          <p:cNvSpPr/>
          <p:nvPr/>
        </p:nvSpPr>
        <p:spPr>
          <a:xfrm>
            <a:off x="512469" y="2705725"/>
            <a:ext cx="7898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What makes Netflix’s network effects weaker than Lyft’s?</a:t>
            </a:r>
          </a:p>
        </p:txBody>
      </p:sp>
      <p:pic>
        <p:nvPicPr>
          <p:cNvPr id="73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9C40E882-1011-31C3-6B7A-C875CD385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74" name="Rectangle 63">
            <a:extLst>
              <a:ext uri="{FF2B5EF4-FFF2-40B4-BE49-F238E27FC236}">
                <a16:creationId xmlns:a16="http://schemas.microsoft.com/office/drawing/2014/main" id="{E584F0A6-25AA-479C-1140-CDADFFD6C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5" name="Rectangle 64">
            <a:extLst>
              <a:ext uri="{FF2B5EF4-FFF2-40B4-BE49-F238E27FC236}">
                <a16:creationId xmlns:a16="http://schemas.microsoft.com/office/drawing/2014/main" id="{A694F897-7BC5-412C-5F53-2F51BC45C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6" name="Rectangle 65">
            <a:extLst>
              <a:ext uri="{FF2B5EF4-FFF2-40B4-BE49-F238E27FC236}">
                <a16:creationId xmlns:a16="http://schemas.microsoft.com/office/drawing/2014/main" id="{D34E54FF-9E4A-9618-B73D-382BEEC00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7" name="Rectangle 66">
            <a:extLst>
              <a:ext uri="{FF2B5EF4-FFF2-40B4-BE49-F238E27FC236}">
                <a16:creationId xmlns:a16="http://schemas.microsoft.com/office/drawing/2014/main" id="{EDB93C66-DE4E-FA4A-AB6F-149383EA6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8" name="Rectangle 67">
            <a:extLst>
              <a:ext uri="{FF2B5EF4-FFF2-40B4-BE49-F238E27FC236}">
                <a16:creationId xmlns:a16="http://schemas.microsoft.com/office/drawing/2014/main" id="{C47F4C57-4345-9DD4-F1D2-720C9F8B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79" name="Rectangle 68">
            <a:extLst>
              <a:ext uri="{FF2B5EF4-FFF2-40B4-BE49-F238E27FC236}">
                <a16:creationId xmlns:a16="http://schemas.microsoft.com/office/drawing/2014/main" id="{819EE000-748C-BFF1-2FCE-EBC7111B2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80" name="Rectangle 69">
            <a:extLst>
              <a:ext uri="{FF2B5EF4-FFF2-40B4-BE49-F238E27FC236}">
                <a16:creationId xmlns:a16="http://schemas.microsoft.com/office/drawing/2014/main" id="{5366DE9C-703E-35BA-1221-015649444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81" name="Rectangle 70">
            <a:extLst>
              <a:ext uri="{FF2B5EF4-FFF2-40B4-BE49-F238E27FC236}">
                <a16:creationId xmlns:a16="http://schemas.microsoft.com/office/drawing/2014/main" id="{754B0DAF-6F07-02E6-14AA-9A4C9902B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82" name="Rectangle 71">
            <a:extLst>
              <a:ext uri="{FF2B5EF4-FFF2-40B4-BE49-F238E27FC236}">
                <a16:creationId xmlns:a16="http://schemas.microsoft.com/office/drawing/2014/main" id="{E719AB7F-1431-4805-5008-8AF99F484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83" name="Rectangle 72">
            <a:extLst>
              <a:ext uri="{FF2B5EF4-FFF2-40B4-BE49-F238E27FC236}">
                <a16:creationId xmlns:a16="http://schemas.microsoft.com/office/drawing/2014/main" id="{E60E7E75-E9B4-CBEA-7372-9DBB60794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4" name="Rectangle 73">
            <a:extLst>
              <a:ext uri="{FF2B5EF4-FFF2-40B4-BE49-F238E27FC236}">
                <a16:creationId xmlns:a16="http://schemas.microsoft.com/office/drawing/2014/main" id="{39F74C43-F8B5-8733-6A41-CB1AFCFD9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5" name="Rectangle 74">
            <a:extLst>
              <a:ext uri="{FF2B5EF4-FFF2-40B4-BE49-F238E27FC236}">
                <a16:creationId xmlns:a16="http://schemas.microsoft.com/office/drawing/2014/main" id="{5C63CFD3-AD07-C8A6-EBED-5EBA53D75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6" name="Rectangle 75">
            <a:extLst>
              <a:ext uri="{FF2B5EF4-FFF2-40B4-BE49-F238E27FC236}">
                <a16:creationId xmlns:a16="http://schemas.microsoft.com/office/drawing/2014/main" id="{DD7392A4-0D95-DC74-8993-DA2F28D9E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7" name="Rectangle 76">
            <a:extLst>
              <a:ext uri="{FF2B5EF4-FFF2-40B4-BE49-F238E27FC236}">
                <a16:creationId xmlns:a16="http://schemas.microsoft.com/office/drawing/2014/main" id="{793125CA-D35E-14C4-476C-536083E70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8" name="Rectangle 77">
            <a:extLst>
              <a:ext uri="{FF2B5EF4-FFF2-40B4-BE49-F238E27FC236}">
                <a16:creationId xmlns:a16="http://schemas.microsoft.com/office/drawing/2014/main" id="{7529E0B0-8022-B9B4-CD16-6531EF840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89" name="Rectangle 78">
            <a:extLst>
              <a:ext uri="{FF2B5EF4-FFF2-40B4-BE49-F238E27FC236}">
                <a16:creationId xmlns:a16="http://schemas.microsoft.com/office/drawing/2014/main" id="{B1D5E480-7353-4FAC-45DC-B18294058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90" name="Rectangle 79">
            <a:extLst>
              <a:ext uri="{FF2B5EF4-FFF2-40B4-BE49-F238E27FC236}">
                <a16:creationId xmlns:a16="http://schemas.microsoft.com/office/drawing/2014/main" id="{6A2CA530-3233-E7CA-8DB5-55FD7DD0E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91" name="Rectangle 80">
            <a:extLst>
              <a:ext uri="{FF2B5EF4-FFF2-40B4-BE49-F238E27FC236}">
                <a16:creationId xmlns:a16="http://schemas.microsoft.com/office/drawing/2014/main" id="{CB7E971F-84D0-55EB-B77A-829186C7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92" name="Rectangle 81">
            <a:extLst>
              <a:ext uri="{FF2B5EF4-FFF2-40B4-BE49-F238E27FC236}">
                <a16:creationId xmlns:a16="http://schemas.microsoft.com/office/drawing/2014/main" id="{60E7AB69-918D-81E8-9EED-0E3E96480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93" name="Rectangle 82">
            <a:extLst>
              <a:ext uri="{FF2B5EF4-FFF2-40B4-BE49-F238E27FC236}">
                <a16:creationId xmlns:a16="http://schemas.microsoft.com/office/drawing/2014/main" id="{BEEE58BE-3284-F868-B5CA-610B3FE3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4" name="Rectangle 83">
            <a:extLst>
              <a:ext uri="{FF2B5EF4-FFF2-40B4-BE49-F238E27FC236}">
                <a16:creationId xmlns:a16="http://schemas.microsoft.com/office/drawing/2014/main" id="{A46D1045-4698-969D-EBB1-021B840EE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5" name="Rectangle 84">
            <a:extLst>
              <a:ext uri="{FF2B5EF4-FFF2-40B4-BE49-F238E27FC236}">
                <a16:creationId xmlns:a16="http://schemas.microsoft.com/office/drawing/2014/main" id="{BA5EBE6E-0203-6230-FD50-503BB4C8D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6" name="Rectangle 85">
            <a:extLst>
              <a:ext uri="{FF2B5EF4-FFF2-40B4-BE49-F238E27FC236}">
                <a16:creationId xmlns:a16="http://schemas.microsoft.com/office/drawing/2014/main" id="{1EE7AC9C-684C-2D1E-7B47-954B2896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7" name="Rectangle 86">
            <a:extLst>
              <a:ext uri="{FF2B5EF4-FFF2-40B4-BE49-F238E27FC236}">
                <a16:creationId xmlns:a16="http://schemas.microsoft.com/office/drawing/2014/main" id="{EC2AD46D-2B73-FF0B-4C78-BA5959E9E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8" name="Rectangle 87">
            <a:extLst>
              <a:ext uri="{FF2B5EF4-FFF2-40B4-BE49-F238E27FC236}">
                <a16:creationId xmlns:a16="http://schemas.microsoft.com/office/drawing/2014/main" id="{F56957CB-B156-6E4E-8A65-D8DC512C5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99" name="Rectangle 88">
            <a:extLst>
              <a:ext uri="{FF2B5EF4-FFF2-40B4-BE49-F238E27FC236}">
                <a16:creationId xmlns:a16="http://schemas.microsoft.com/office/drawing/2014/main" id="{870A5BDA-5D93-3A60-0499-8A86B12A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00" name="Rectangle 89">
            <a:extLst>
              <a:ext uri="{FF2B5EF4-FFF2-40B4-BE49-F238E27FC236}">
                <a16:creationId xmlns:a16="http://schemas.microsoft.com/office/drawing/2014/main" id="{32880783-1F6A-E8A7-8956-D30C039F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01" name="Rectangle 90">
            <a:extLst>
              <a:ext uri="{FF2B5EF4-FFF2-40B4-BE49-F238E27FC236}">
                <a16:creationId xmlns:a16="http://schemas.microsoft.com/office/drawing/2014/main" id="{33CEBE1E-EE9A-D72E-4E8B-336F5CFD0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02" name="Rectangle 91">
            <a:extLst>
              <a:ext uri="{FF2B5EF4-FFF2-40B4-BE49-F238E27FC236}">
                <a16:creationId xmlns:a16="http://schemas.microsoft.com/office/drawing/2014/main" id="{27D1D76A-4F46-DD4D-151D-5087128B3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03" name="Rectangle 92">
            <a:extLst>
              <a:ext uri="{FF2B5EF4-FFF2-40B4-BE49-F238E27FC236}">
                <a16:creationId xmlns:a16="http://schemas.microsoft.com/office/drawing/2014/main" id="{73F763E6-B156-25E2-3D9F-384D91993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4" name="Rectangle 93">
            <a:extLst>
              <a:ext uri="{FF2B5EF4-FFF2-40B4-BE49-F238E27FC236}">
                <a16:creationId xmlns:a16="http://schemas.microsoft.com/office/drawing/2014/main" id="{2CE045C2-E42F-6F3E-1C30-623F75E0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5" name="Rectangle 94">
            <a:extLst>
              <a:ext uri="{FF2B5EF4-FFF2-40B4-BE49-F238E27FC236}">
                <a16:creationId xmlns:a16="http://schemas.microsoft.com/office/drawing/2014/main" id="{DEBD8B7E-761E-5967-3127-823457388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6" name="Rectangle 95">
            <a:extLst>
              <a:ext uri="{FF2B5EF4-FFF2-40B4-BE49-F238E27FC236}">
                <a16:creationId xmlns:a16="http://schemas.microsoft.com/office/drawing/2014/main" id="{9BA8587F-47CB-5F92-3364-3F20A6F6C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7" name="Rectangle 96">
            <a:extLst>
              <a:ext uri="{FF2B5EF4-FFF2-40B4-BE49-F238E27FC236}">
                <a16:creationId xmlns:a16="http://schemas.microsoft.com/office/drawing/2014/main" id="{F08C917F-20D7-21CD-E091-7B0155C38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8" name="Rectangle 97">
            <a:extLst>
              <a:ext uri="{FF2B5EF4-FFF2-40B4-BE49-F238E27FC236}">
                <a16:creationId xmlns:a16="http://schemas.microsoft.com/office/drawing/2014/main" id="{0106261F-A80C-C26E-30BC-ECECE3FF2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09" name="Rectangle 98">
            <a:extLst>
              <a:ext uri="{FF2B5EF4-FFF2-40B4-BE49-F238E27FC236}">
                <a16:creationId xmlns:a16="http://schemas.microsoft.com/office/drawing/2014/main" id="{42D7D53F-9DFD-F80F-AC8B-503221AF4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10" name="Rectangle 99">
            <a:extLst>
              <a:ext uri="{FF2B5EF4-FFF2-40B4-BE49-F238E27FC236}">
                <a16:creationId xmlns:a16="http://schemas.microsoft.com/office/drawing/2014/main" id="{AB7A619D-6C3A-A2D7-CB0C-96C55B354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11" name="Rectangle 100">
            <a:extLst>
              <a:ext uri="{FF2B5EF4-FFF2-40B4-BE49-F238E27FC236}">
                <a16:creationId xmlns:a16="http://schemas.microsoft.com/office/drawing/2014/main" id="{B2BE7E3D-F128-6459-41FA-C5BED1209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12" name="Rectangle 101">
            <a:extLst>
              <a:ext uri="{FF2B5EF4-FFF2-40B4-BE49-F238E27FC236}">
                <a16:creationId xmlns:a16="http://schemas.microsoft.com/office/drawing/2014/main" id="{D8CA426E-80A1-05D1-7F94-8E984A231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13" name="Rectangle 102">
            <a:extLst>
              <a:ext uri="{FF2B5EF4-FFF2-40B4-BE49-F238E27FC236}">
                <a16:creationId xmlns:a16="http://schemas.microsoft.com/office/drawing/2014/main" id="{EFEA5051-DB87-51E8-8D98-9E9E3F828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4" name="Rectangle 103">
            <a:extLst>
              <a:ext uri="{FF2B5EF4-FFF2-40B4-BE49-F238E27FC236}">
                <a16:creationId xmlns:a16="http://schemas.microsoft.com/office/drawing/2014/main" id="{42EA5959-B662-F46D-2DB1-1A81EC8DE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5" name="Rectangle 104">
            <a:extLst>
              <a:ext uri="{FF2B5EF4-FFF2-40B4-BE49-F238E27FC236}">
                <a16:creationId xmlns:a16="http://schemas.microsoft.com/office/drawing/2014/main" id="{9C4FADDB-EBEF-4BE7-EE81-33A89EE7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6" name="Rectangle 105">
            <a:extLst>
              <a:ext uri="{FF2B5EF4-FFF2-40B4-BE49-F238E27FC236}">
                <a16:creationId xmlns:a16="http://schemas.microsoft.com/office/drawing/2014/main" id="{BFA4B7AD-D012-46E5-61B1-1D99C5202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7" name="Rectangle 106">
            <a:extLst>
              <a:ext uri="{FF2B5EF4-FFF2-40B4-BE49-F238E27FC236}">
                <a16:creationId xmlns:a16="http://schemas.microsoft.com/office/drawing/2014/main" id="{672CFF20-294F-3E72-B0B5-E0D271482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8" name="Rectangle 107">
            <a:extLst>
              <a:ext uri="{FF2B5EF4-FFF2-40B4-BE49-F238E27FC236}">
                <a16:creationId xmlns:a16="http://schemas.microsoft.com/office/drawing/2014/main" id="{26356CE0-9624-EE0E-B5A8-B1E07B25A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19" name="Rectangle 108">
            <a:extLst>
              <a:ext uri="{FF2B5EF4-FFF2-40B4-BE49-F238E27FC236}">
                <a16:creationId xmlns:a16="http://schemas.microsoft.com/office/drawing/2014/main" id="{C6E1FBD3-4E86-864B-2335-51F84F85B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20" name="Rectangle 109">
            <a:extLst>
              <a:ext uri="{FF2B5EF4-FFF2-40B4-BE49-F238E27FC236}">
                <a16:creationId xmlns:a16="http://schemas.microsoft.com/office/drawing/2014/main" id="{C4812EBC-D977-91F8-9330-743E10955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21" name="Rectangle 110">
            <a:extLst>
              <a:ext uri="{FF2B5EF4-FFF2-40B4-BE49-F238E27FC236}">
                <a16:creationId xmlns:a16="http://schemas.microsoft.com/office/drawing/2014/main" id="{3269C1EC-FB00-BBFE-95B8-85FF050C4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22" name="Rectangle 111">
            <a:extLst>
              <a:ext uri="{FF2B5EF4-FFF2-40B4-BE49-F238E27FC236}">
                <a16:creationId xmlns:a16="http://schemas.microsoft.com/office/drawing/2014/main" id="{F5D7108C-3699-AAFF-7E30-57B2297B1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23" name="Rectangle 112">
            <a:extLst>
              <a:ext uri="{FF2B5EF4-FFF2-40B4-BE49-F238E27FC236}">
                <a16:creationId xmlns:a16="http://schemas.microsoft.com/office/drawing/2014/main" id="{E4EDC384-7675-0D8A-83EA-70604AF2C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4" name="Rectangle 113">
            <a:extLst>
              <a:ext uri="{FF2B5EF4-FFF2-40B4-BE49-F238E27FC236}">
                <a16:creationId xmlns:a16="http://schemas.microsoft.com/office/drawing/2014/main" id="{B1D44FC1-C68B-92FB-7966-D2ECDA33D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5" name="Rectangle 114">
            <a:extLst>
              <a:ext uri="{FF2B5EF4-FFF2-40B4-BE49-F238E27FC236}">
                <a16:creationId xmlns:a16="http://schemas.microsoft.com/office/drawing/2014/main" id="{D4ED1376-6BA6-3F7C-94CF-6037A950D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6" name="Rectangle 115">
            <a:extLst>
              <a:ext uri="{FF2B5EF4-FFF2-40B4-BE49-F238E27FC236}">
                <a16:creationId xmlns:a16="http://schemas.microsoft.com/office/drawing/2014/main" id="{C4BB16A3-DDD9-7778-8525-3C41354D8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7" name="Rectangle 116">
            <a:extLst>
              <a:ext uri="{FF2B5EF4-FFF2-40B4-BE49-F238E27FC236}">
                <a16:creationId xmlns:a16="http://schemas.microsoft.com/office/drawing/2014/main" id="{1B310882-57D0-F835-FB74-48B2F7168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8" name="Rectangle 117">
            <a:extLst>
              <a:ext uri="{FF2B5EF4-FFF2-40B4-BE49-F238E27FC236}">
                <a16:creationId xmlns:a16="http://schemas.microsoft.com/office/drawing/2014/main" id="{1EAED137-ACB6-7662-11A7-EDF67EECE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29" name="Rectangle 118">
            <a:extLst>
              <a:ext uri="{FF2B5EF4-FFF2-40B4-BE49-F238E27FC236}">
                <a16:creationId xmlns:a16="http://schemas.microsoft.com/office/drawing/2014/main" id="{0F007699-5EE3-3AA0-97A1-4DDD1F42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30" name="Rectangle 119">
            <a:extLst>
              <a:ext uri="{FF2B5EF4-FFF2-40B4-BE49-F238E27FC236}">
                <a16:creationId xmlns:a16="http://schemas.microsoft.com/office/drawing/2014/main" id="{22C1A5A2-5EF4-A590-9D75-99191AF6A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31" name="Rectangle 120">
            <a:extLst>
              <a:ext uri="{FF2B5EF4-FFF2-40B4-BE49-F238E27FC236}">
                <a16:creationId xmlns:a16="http://schemas.microsoft.com/office/drawing/2014/main" id="{67175BA0-844A-E2DC-21E7-F7EC23657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32" name="Rectangle 121">
            <a:extLst>
              <a:ext uri="{FF2B5EF4-FFF2-40B4-BE49-F238E27FC236}">
                <a16:creationId xmlns:a16="http://schemas.microsoft.com/office/drawing/2014/main" id="{AF82646D-6E10-C88D-7195-3E004C463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33" name="Rectangle 122">
            <a:extLst>
              <a:ext uri="{FF2B5EF4-FFF2-40B4-BE49-F238E27FC236}">
                <a16:creationId xmlns:a16="http://schemas.microsoft.com/office/drawing/2014/main" id="{4A18C37E-ADB0-A8A0-5A29-0800A8357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4" name="Rectangle 123">
            <a:extLst>
              <a:ext uri="{FF2B5EF4-FFF2-40B4-BE49-F238E27FC236}">
                <a16:creationId xmlns:a16="http://schemas.microsoft.com/office/drawing/2014/main" id="{203CFEDB-13FA-8ABE-41DF-569164EAF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6C50D36-50B7-65F5-56B7-6CA642594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0:45</a:t>
            </a:r>
          </a:p>
        </p:txBody>
      </p:sp>
    </p:spTree>
    <p:extLst>
      <p:ext uri="{BB962C8B-B14F-4D97-AF65-F5344CB8AC3E}">
        <p14:creationId xmlns:p14="http://schemas.microsoft.com/office/powerpoint/2010/main" val="14643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1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4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70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10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0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40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audio>
              <p:cMediaNode showWhenStopped="0">
                <p:cTn id="1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DD16F-8A19-484C-8163-5464D6886295}"/>
              </a:ext>
            </a:extLst>
          </p:cNvPr>
          <p:cNvSpPr txBox="1"/>
          <p:nvPr/>
        </p:nvSpPr>
        <p:spPr>
          <a:xfrm>
            <a:off x="-54142" y="517416"/>
            <a:ext cx="9252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Emerging – 0.17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40ADF-CB82-8640-9AA3-139A79B2A659}"/>
              </a:ext>
            </a:extLst>
          </p:cNvPr>
          <p:cNvSpPr txBox="1"/>
          <p:nvPr/>
        </p:nvSpPr>
        <p:spPr>
          <a:xfrm>
            <a:off x="895707" y="2024457"/>
            <a:ext cx="7352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Quality matters!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More content doesn’t necessarily mean stronger network effects if those are bad movies/TV shows!</a:t>
            </a:r>
          </a:p>
        </p:txBody>
      </p:sp>
    </p:spTree>
    <p:extLst>
      <p:ext uri="{BB962C8B-B14F-4D97-AF65-F5344CB8AC3E}">
        <p14:creationId xmlns:p14="http://schemas.microsoft.com/office/powerpoint/2010/main" val="3308969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972944" y="506344"/>
            <a:ext cx="747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Strategy – 0.07</a:t>
            </a:r>
          </a:p>
        </p:txBody>
      </p:sp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895279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7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322F4-59BC-AC4E-BEE3-958818EB6C09}"/>
              </a:ext>
            </a:extLst>
          </p:cNvPr>
          <p:cNvSpPr txBox="1"/>
          <p:nvPr/>
        </p:nvSpPr>
        <p:spPr>
          <a:xfrm>
            <a:off x="348344" y="1967998"/>
            <a:ext cx="84473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IDEO decided to prototype exactly 3 concepts.  </a:t>
            </a:r>
          </a:p>
          <a:p>
            <a:pPr algn="ctr"/>
            <a:r>
              <a:rPr lang="en-US" sz="44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What is the source of </a:t>
            </a:r>
          </a:p>
          <a:p>
            <a:pPr algn="ctr"/>
            <a:r>
              <a:rPr lang="en-US" sz="4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divergence</a:t>
            </a:r>
            <a:r>
              <a:rPr lang="en-US" sz="44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here?</a:t>
            </a:r>
          </a:p>
          <a:p>
            <a:pPr algn="ctr"/>
            <a:endParaRPr lang="en-US" sz="44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pic>
        <p:nvPicPr>
          <p:cNvPr id="69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540577EA-7B11-8E49-B0A6-DC15EBE4D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70" name="Rectangle 63">
            <a:extLst>
              <a:ext uri="{FF2B5EF4-FFF2-40B4-BE49-F238E27FC236}">
                <a16:creationId xmlns:a16="http://schemas.microsoft.com/office/drawing/2014/main" id="{D5ECAE27-EA46-ED4A-A89C-C10A79DB1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1" name="Rectangle 64">
            <a:extLst>
              <a:ext uri="{FF2B5EF4-FFF2-40B4-BE49-F238E27FC236}">
                <a16:creationId xmlns:a16="http://schemas.microsoft.com/office/drawing/2014/main" id="{456CC48D-1F0D-9649-A77E-ED32D771C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2" name="Rectangle 65">
            <a:extLst>
              <a:ext uri="{FF2B5EF4-FFF2-40B4-BE49-F238E27FC236}">
                <a16:creationId xmlns:a16="http://schemas.microsoft.com/office/drawing/2014/main" id="{BDDC16C1-7C13-6D40-BBA9-1737A4EC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EA64483C-1444-DA48-835E-55F639E25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4" name="Rectangle 67">
            <a:extLst>
              <a:ext uri="{FF2B5EF4-FFF2-40B4-BE49-F238E27FC236}">
                <a16:creationId xmlns:a16="http://schemas.microsoft.com/office/drawing/2014/main" id="{2B9C7BC7-77D0-5F40-9CAD-34EDC217E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75" name="Rectangle 68">
            <a:extLst>
              <a:ext uri="{FF2B5EF4-FFF2-40B4-BE49-F238E27FC236}">
                <a16:creationId xmlns:a16="http://schemas.microsoft.com/office/drawing/2014/main" id="{1ECB913D-ECD4-DB42-BA66-7150B7FF1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76" name="Rectangle 69">
            <a:extLst>
              <a:ext uri="{FF2B5EF4-FFF2-40B4-BE49-F238E27FC236}">
                <a16:creationId xmlns:a16="http://schemas.microsoft.com/office/drawing/2014/main" id="{9E49D771-4168-C94A-9F93-A3CF099FF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774DBFC0-FAB4-0344-845A-FB60AFFD9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78" name="Rectangle 71">
            <a:extLst>
              <a:ext uri="{FF2B5EF4-FFF2-40B4-BE49-F238E27FC236}">
                <a16:creationId xmlns:a16="http://schemas.microsoft.com/office/drawing/2014/main" id="{3B343A71-1440-EA4A-85A9-E2B19FC0F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79" name="Rectangle 72">
            <a:extLst>
              <a:ext uri="{FF2B5EF4-FFF2-40B4-BE49-F238E27FC236}">
                <a16:creationId xmlns:a16="http://schemas.microsoft.com/office/drawing/2014/main" id="{4B4ED6DA-3D56-9346-93B2-B8BADCCA7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6B325993-73EE-564D-BD77-21128F6C4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90754080-B511-024D-8C03-09ADBFC04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2" name="Rectangle 75">
            <a:extLst>
              <a:ext uri="{FF2B5EF4-FFF2-40B4-BE49-F238E27FC236}">
                <a16:creationId xmlns:a16="http://schemas.microsoft.com/office/drawing/2014/main" id="{192FE2A2-DD99-1540-AE41-850D53007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3" name="Rectangle 76">
            <a:extLst>
              <a:ext uri="{FF2B5EF4-FFF2-40B4-BE49-F238E27FC236}">
                <a16:creationId xmlns:a16="http://schemas.microsoft.com/office/drawing/2014/main" id="{451E289E-7375-0E43-813C-76CD4519E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4" name="Rectangle 77">
            <a:extLst>
              <a:ext uri="{FF2B5EF4-FFF2-40B4-BE49-F238E27FC236}">
                <a16:creationId xmlns:a16="http://schemas.microsoft.com/office/drawing/2014/main" id="{583521C9-EA63-0244-938C-E550F21B5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85" name="Rectangle 78">
            <a:extLst>
              <a:ext uri="{FF2B5EF4-FFF2-40B4-BE49-F238E27FC236}">
                <a16:creationId xmlns:a16="http://schemas.microsoft.com/office/drawing/2014/main" id="{E41C9626-84AD-1843-AC38-06CADB2FC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CDD5A1DE-EBA8-0D4A-AC2B-27C0E5D2C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87" name="Rectangle 80">
            <a:extLst>
              <a:ext uri="{FF2B5EF4-FFF2-40B4-BE49-F238E27FC236}">
                <a16:creationId xmlns:a16="http://schemas.microsoft.com/office/drawing/2014/main" id="{913C42C0-532B-4648-A956-5681D814A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88" name="Rectangle 81">
            <a:extLst>
              <a:ext uri="{FF2B5EF4-FFF2-40B4-BE49-F238E27FC236}">
                <a16:creationId xmlns:a16="http://schemas.microsoft.com/office/drawing/2014/main" id="{ACC44E2B-8F5A-1545-82E6-53569EDF0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89" name="Rectangle 82">
            <a:extLst>
              <a:ext uri="{FF2B5EF4-FFF2-40B4-BE49-F238E27FC236}">
                <a16:creationId xmlns:a16="http://schemas.microsoft.com/office/drawing/2014/main" id="{C56BDF98-D8EA-9D4F-AF0B-31DDB635E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998B1B30-2B4B-F74D-B49F-66823E225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1" name="Rectangle 84">
            <a:extLst>
              <a:ext uri="{FF2B5EF4-FFF2-40B4-BE49-F238E27FC236}">
                <a16:creationId xmlns:a16="http://schemas.microsoft.com/office/drawing/2014/main" id="{8515479D-1040-B349-BF86-8CD857D35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78692AD0-0738-A643-B11D-D4B2841DF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3" name="Rectangle 86">
            <a:extLst>
              <a:ext uri="{FF2B5EF4-FFF2-40B4-BE49-F238E27FC236}">
                <a16:creationId xmlns:a16="http://schemas.microsoft.com/office/drawing/2014/main" id="{3EDCADB5-015E-D34F-BBF2-EE4B326E2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4" name="Rectangle 87">
            <a:extLst>
              <a:ext uri="{FF2B5EF4-FFF2-40B4-BE49-F238E27FC236}">
                <a16:creationId xmlns:a16="http://schemas.microsoft.com/office/drawing/2014/main" id="{F58C284E-CDE4-ED4A-AA23-7299D4F2F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95" name="Rectangle 88">
            <a:extLst>
              <a:ext uri="{FF2B5EF4-FFF2-40B4-BE49-F238E27FC236}">
                <a16:creationId xmlns:a16="http://schemas.microsoft.com/office/drawing/2014/main" id="{628DE39B-4227-9545-8B1D-711B239B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96" name="Rectangle 89">
            <a:extLst>
              <a:ext uri="{FF2B5EF4-FFF2-40B4-BE49-F238E27FC236}">
                <a16:creationId xmlns:a16="http://schemas.microsoft.com/office/drawing/2014/main" id="{82277938-4EBB-A446-9D2A-9D7689130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97" name="Rectangle 90">
            <a:extLst>
              <a:ext uri="{FF2B5EF4-FFF2-40B4-BE49-F238E27FC236}">
                <a16:creationId xmlns:a16="http://schemas.microsoft.com/office/drawing/2014/main" id="{3D9FBB03-08AC-1646-BA61-3A690078A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98" name="Rectangle 91">
            <a:extLst>
              <a:ext uri="{FF2B5EF4-FFF2-40B4-BE49-F238E27FC236}">
                <a16:creationId xmlns:a16="http://schemas.microsoft.com/office/drawing/2014/main" id="{7C4F9339-DAEB-3647-93E8-53D2E4709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99" name="Rectangle 92">
            <a:extLst>
              <a:ext uri="{FF2B5EF4-FFF2-40B4-BE49-F238E27FC236}">
                <a16:creationId xmlns:a16="http://schemas.microsoft.com/office/drawing/2014/main" id="{39AE8D12-83F9-BC40-AF9F-EE78BA962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0" name="Rectangle 93">
            <a:extLst>
              <a:ext uri="{FF2B5EF4-FFF2-40B4-BE49-F238E27FC236}">
                <a16:creationId xmlns:a16="http://schemas.microsoft.com/office/drawing/2014/main" id="{8EBCC378-9FF0-7349-BDED-CD693E27F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1" name="Rectangle 94">
            <a:extLst>
              <a:ext uri="{FF2B5EF4-FFF2-40B4-BE49-F238E27FC236}">
                <a16:creationId xmlns:a16="http://schemas.microsoft.com/office/drawing/2014/main" id="{5519C327-465A-AA40-9923-925C6FFEF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2" name="Rectangle 95">
            <a:extLst>
              <a:ext uri="{FF2B5EF4-FFF2-40B4-BE49-F238E27FC236}">
                <a16:creationId xmlns:a16="http://schemas.microsoft.com/office/drawing/2014/main" id="{E8E49CFB-1ACB-2E46-B349-F9E2A13B8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3" name="Rectangle 96">
            <a:extLst>
              <a:ext uri="{FF2B5EF4-FFF2-40B4-BE49-F238E27FC236}">
                <a16:creationId xmlns:a16="http://schemas.microsoft.com/office/drawing/2014/main" id="{28130438-1201-AE43-A82B-E6602BC25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4" name="Rectangle 97">
            <a:extLst>
              <a:ext uri="{FF2B5EF4-FFF2-40B4-BE49-F238E27FC236}">
                <a16:creationId xmlns:a16="http://schemas.microsoft.com/office/drawing/2014/main" id="{AC0179C9-49C2-AC4C-8864-88B4B3BA1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05" name="Rectangle 98">
            <a:extLst>
              <a:ext uri="{FF2B5EF4-FFF2-40B4-BE49-F238E27FC236}">
                <a16:creationId xmlns:a16="http://schemas.microsoft.com/office/drawing/2014/main" id="{4C6ECD8F-1902-E94C-95BB-C6A8CDE81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06" name="Rectangle 99">
            <a:extLst>
              <a:ext uri="{FF2B5EF4-FFF2-40B4-BE49-F238E27FC236}">
                <a16:creationId xmlns:a16="http://schemas.microsoft.com/office/drawing/2014/main" id="{30AD4AC4-E1E3-2C43-AB7D-561768EF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07" name="Rectangle 100">
            <a:extLst>
              <a:ext uri="{FF2B5EF4-FFF2-40B4-BE49-F238E27FC236}">
                <a16:creationId xmlns:a16="http://schemas.microsoft.com/office/drawing/2014/main" id="{6C41D0B2-9057-DE43-B916-44F8678AA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08" name="Rectangle 101">
            <a:extLst>
              <a:ext uri="{FF2B5EF4-FFF2-40B4-BE49-F238E27FC236}">
                <a16:creationId xmlns:a16="http://schemas.microsoft.com/office/drawing/2014/main" id="{52C16ABA-4EA0-6649-9BDF-9EA767FF7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09" name="Rectangle 102">
            <a:extLst>
              <a:ext uri="{FF2B5EF4-FFF2-40B4-BE49-F238E27FC236}">
                <a16:creationId xmlns:a16="http://schemas.microsoft.com/office/drawing/2014/main" id="{ADA42047-2816-F14A-9C1D-96107B87D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0" name="Rectangle 103">
            <a:extLst>
              <a:ext uri="{FF2B5EF4-FFF2-40B4-BE49-F238E27FC236}">
                <a16:creationId xmlns:a16="http://schemas.microsoft.com/office/drawing/2014/main" id="{AD01AACD-6262-2349-A3FA-C67C812F6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1" name="Rectangle 104">
            <a:extLst>
              <a:ext uri="{FF2B5EF4-FFF2-40B4-BE49-F238E27FC236}">
                <a16:creationId xmlns:a16="http://schemas.microsoft.com/office/drawing/2014/main" id="{866C9B69-805D-474C-A902-26FC001AB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2" name="Rectangle 105">
            <a:extLst>
              <a:ext uri="{FF2B5EF4-FFF2-40B4-BE49-F238E27FC236}">
                <a16:creationId xmlns:a16="http://schemas.microsoft.com/office/drawing/2014/main" id="{04386B4F-B305-184D-82C6-FE30663AC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3" name="Rectangle 106">
            <a:extLst>
              <a:ext uri="{FF2B5EF4-FFF2-40B4-BE49-F238E27FC236}">
                <a16:creationId xmlns:a16="http://schemas.microsoft.com/office/drawing/2014/main" id="{153A8CA0-1B18-CF43-991C-29D1181E3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4" name="Rectangle 107">
            <a:extLst>
              <a:ext uri="{FF2B5EF4-FFF2-40B4-BE49-F238E27FC236}">
                <a16:creationId xmlns:a16="http://schemas.microsoft.com/office/drawing/2014/main" id="{442EEAAF-8B6E-4E4E-A4F4-0F0F4F14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15" name="Rectangle 108">
            <a:extLst>
              <a:ext uri="{FF2B5EF4-FFF2-40B4-BE49-F238E27FC236}">
                <a16:creationId xmlns:a16="http://schemas.microsoft.com/office/drawing/2014/main" id="{EE362600-D1B5-B74A-B4C1-5F1282DFC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16" name="Rectangle 109">
            <a:extLst>
              <a:ext uri="{FF2B5EF4-FFF2-40B4-BE49-F238E27FC236}">
                <a16:creationId xmlns:a16="http://schemas.microsoft.com/office/drawing/2014/main" id="{BC36E5FA-2037-494C-9672-DFBCF564D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17" name="Rectangle 110">
            <a:extLst>
              <a:ext uri="{FF2B5EF4-FFF2-40B4-BE49-F238E27FC236}">
                <a16:creationId xmlns:a16="http://schemas.microsoft.com/office/drawing/2014/main" id="{72A1742B-FE53-5F43-8325-DD225FA38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18" name="Rectangle 111">
            <a:extLst>
              <a:ext uri="{FF2B5EF4-FFF2-40B4-BE49-F238E27FC236}">
                <a16:creationId xmlns:a16="http://schemas.microsoft.com/office/drawing/2014/main" id="{67CA4A8B-5A4C-8B43-B392-066DF0ADD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19" name="Rectangle 112">
            <a:extLst>
              <a:ext uri="{FF2B5EF4-FFF2-40B4-BE49-F238E27FC236}">
                <a16:creationId xmlns:a16="http://schemas.microsoft.com/office/drawing/2014/main" id="{B7FB5C74-E2B6-4C4B-9539-5E0E8065F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0" name="Rectangle 113">
            <a:extLst>
              <a:ext uri="{FF2B5EF4-FFF2-40B4-BE49-F238E27FC236}">
                <a16:creationId xmlns:a16="http://schemas.microsoft.com/office/drawing/2014/main" id="{0832683D-A0ED-0F41-99F1-F2FDA9A54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1" name="Rectangle 114">
            <a:extLst>
              <a:ext uri="{FF2B5EF4-FFF2-40B4-BE49-F238E27FC236}">
                <a16:creationId xmlns:a16="http://schemas.microsoft.com/office/drawing/2014/main" id="{AA862C01-E092-4349-9BFF-4D665E85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2" name="Rectangle 115">
            <a:extLst>
              <a:ext uri="{FF2B5EF4-FFF2-40B4-BE49-F238E27FC236}">
                <a16:creationId xmlns:a16="http://schemas.microsoft.com/office/drawing/2014/main" id="{B3B90DFB-039E-EC4D-8C4E-A34FE9C97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3" name="Rectangle 116">
            <a:extLst>
              <a:ext uri="{FF2B5EF4-FFF2-40B4-BE49-F238E27FC236}">
                <a16:creationId xmlns:a16="http://schemas.microsoft.com/office/drawing/2014/main" id="{4B34F925-2127-D740-A0BC-0F0601339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4" name="Rectangle 117">
            <a:extLst>
              <a:ext uri="{FF2B5EF4-FFF2-40B4-BE49-F238E27FC236}">
                <a16:creationId xmlns:a16="http://schemas.microsoft.com/office/drawing/2014/main" id="{602EFEC0-DCE2-E246-A385-FA6047A26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25" name="Rectangle 118">
            <a:extLst>
              <a:ext uri="{FF2B5EF4-FFF2-40B4-BE49-F238E27FC236}">
                <a16:creationId xmlns:a16="http://schemas.microsoft.com/office/drawing/2014/main" id="{ABF2758A-BBF6-3246-BA3C-2A0AE0495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26" name="Rectangle 119">
            <a:extLst>
              <a:ext uri="{FF2B5EF4-FFF2-40B4-BE49-F238E27FC236}">
                <a16:creationId xmlns:a16="http://schemas.microsoft.com/office/drawing/2014/main" id="{E7D37D5F-24D6-124D-832B-5A1C6C9A3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27" name="Rectangle 120">
            <a:extLst>
              <a:ext uri="{FF2B5EF4-FFF2-40B4-BE49-F238E27FC236}">
                <a16:creationId xmlns:a16="http://schemas.microsoft.com/office/drawing/2014/main" id="{1192BF0F-D89E-4A4C-8666-C7DD11825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28" name="Rectangle 121">
            <a:extLst>
              <a:ext uri="{FF2B5EF4-FFF2-40B4-BE49-F238E27FC236}">
                <a16:creationId xmlns:a16="http://schemas.microsoft.com/office/drawing/2014/main" id="{369C76D0-C3AE-9541-9862-1277F343D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29" name="Rectangle 122">
            <a:extLst>
              <a:ext uri="{FF2B5EF4-FFF2-40B4-BE49-F238E27FC236}">
                <a16:creationId xmlns:a16="http://schemas.microsoft.com/office/drawing/2014/main" id="{136FC622-3938-984B-897D-0D1BC43EE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E11DA43A-30A8-A242-814A-79F22D1AB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1ED0F81-F1A5-7849-BAEA-99703F6AF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</p:spTree>
    <p:extLst>
      <p:ext uri="{BB962C8B-B14F-4D97-AF65-F5344CB8AC3E}">
        <p14:creationId xmlns:p14="http://schemas.microsoft.com/office/powerpoint/2010/main" val="340568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  <p:bldLst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710518" y="2792296"/>
            <a:ext cx="8001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Real world variability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065C3-0B1D-FC4C-9987-F7FA6BB7560E}"/>
              </a:ext>
            </a:extLst>
          </p:cNvPr>
          <p:cNvSpPr txBox="1"/>
          <p:nvPr/>
        </p:nvSpPr>
        <p:spPr>
          <a:xfrm>
            <a:off x="972944" y="506344"/>
            <a:ext cx="747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Strategy – 0.07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25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7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06E9C-EF3D-FC46-A308-2B99239A59AE}"/>
              </a:ext>
            </a:extLst>
          </p:cNvPr>
          <p:cNvSpPr txBox="1"/>
          <p:nvPr/>
        </p:nvSpPr>
        <p:spPr>
          <a:xfrm>
            <a:off x="972944" y="506344"/>
            <a:ext cx="747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Strategy – 0.09</a:t>
            </a:r>
          </a:p>
        </p:txBody>
      </p:sp>
      <p:pic>
        <p:nvPicPr>
          <p:cNvPr id="69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86900782-7BA8-404E-867E-724A5A2F2F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70" name="Rectangle 63">
            <a:extLst>
              <a:ext uri="{FF2B5EF4-FFF2-40B4-BE49-F238E27FC236}">
                <a16:creationId xmlns:a16="http://schemas.microsoft.com/office/drawing/2014/main" id="{39BEA62E-9A54-2E42-BC55-84269D7D2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1" name="Rectangle 64">
            <a:extLst>
              <a:ext uri="{FF2B5EF4-FFF2-40B4-BE49-F238E27FC236}">
                <a16:creationId xmlns:a16="http://schemas.microsoft.com/office/drawing/2014/main" id="{0835CE08-0C7D-824E-9F0B-8BB0561C5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2" name="Rectangle 65">
            <a:extLst>
              <a:ext uri="{FF2B5EF4-FFF2-40B4-BE49-F238E27FC236}">
                <a16:creationId xmlns:a16="http://schemas.microsoft.com/office/drawing/2014/main" id="{2BC0F662-C249-F347-9A00-8C0A8C012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D087D076-2FAB-C643-9EAB-97A429649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4" name="Rectangle 67">
            <a:extLst>
              <a:ext uri="{FF2B5EF4-FFF2-40B4-BE49-F238E27FC236}">
                <a16:creationId xmlns:a16="http://schemas.microsoft.com/office/drawing/2014/main" id="{E58DC47E-553A-1E4C-841D-E8EC48542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75" name="Rectangle 68">
            <a:extLst>
              <a:ext uri="{FF2B5EF4-FFF2-40B4-BE49-F238E27FC236}">
                <a16:creationId xmlns:a16="http://schemas.microsoft.com/office/drawing/2014/main" id="{537C9AEF-8034-7C4F-A9E2-5CB3D42C0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76" name="Rectangle 69">
            <a:extLst>
              <a:ext uri="{FF2B5EF4-FFF2-40B4-BE49-F238E27FC236}">
                <a16:creationId xmlns:a16="http://schemas.microsoft.com/office/drawing/2014/main" id="{2053E2E4-CB2F-4F4B-B196-F06D69FC9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D6975D91-BF61-164B-B195-817C54758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78" name="Rectangle 71">
            <a:extLst>
              <a:ext uri="{FF2B5EF4-FFF2-40B4-BE49-F238E27FC236}">
                <a16:creationId xmlns:a16="http://schemas.microsoft.com/office/drawing/2014/main" id="{4797312E-BF69-F24D-96CD-B12742267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79" name="Rectangle 72">
            <a:extLst>
              <a:ext uri="{FF2B5EF4-FFF2-40B4-BE49-F238E27FC236}">
                <a16:creationId xmlns:a16="http://schemas.microsoft.com/office/drawing/2014/main" id="{36809C8B-D508-7A45-810F-FC1E406EC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B89A15DC-D1A2-F04D-B5B8-6ECF55D2F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8290F598-7D2A-5048-89B9-8A8C1D66B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2" name="Rectangle 75">
            <a:extLst>
              <a:ext uri="{FF2B5EF4-FFF2-40B4-BE49-F238E27FC236}">
                <a16:creationId xmlns:a16="http://schemas.microsoft.com/office/drawing/2014/main" id="{9A7231B9-2B60-D74C-8A7F-F3121F772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3" name="Rectangle 76">
            <a:extLst>
              <a:ext uri="{FF2B5EF4-FFF2-40B4-BE49-F238E27FC236}">
                <a16:creationId xmlns:a16="http://schemas.microsoft.com/office/drawing/2014/main" id="{B1396440-781D-A34D-88EC-9AA21E3D9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4" name="Rectangle 77">
            <a:extLst>
              <a:ext uri="{FF2B5EF4-FFF2-40B4-BE49-F238E27FC236}">
                <a16:creationId xmlns:a16="http://schemas.microsoft.com/office/drawing/2014/main" id="{F5F9F251-4DEB-E14D-9937-8B162C80A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85" name="Rectangle 78">
            <a:extLst>
              <a:ext uri="{FF2B5EF4-FFF2-40B4-BE49-F238E27FC236}">
                <a16:creationId xmlns:a16="http://schemas.microsoft.com/office/drawing/2014/main" id="{F221899D-FA0D-D44D-ADF0-1F2745544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782DE2B0-67CE-6C45-B939-4E5316AC4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87" name="Rectangle 80">
            <a:extLst>
              <a:ext uri="{FF2B5EF4-FFF2-40B4-BE49-F238E27FC236}">
                <a16:creationId xmlns:a16="http://schemas.microsoft.com/office/drawing/2014/main" id="{1D525ABD-0E7D-2849-962C-93CE64818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88" name="Rectangle 81">
            <a:extLst>
              <a:ext uri="{FF2B5EF4-FFF2-40B4-BE49-F238E27FC236}">
                <a16:creationId xmlns:a16="http://schemas.microsoft.com/office/drawing/2014/main" id="{1FE8ECA0-9386-5047-8DDE-6486A7D19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89" name="Rectangle 82">
            <a:extLst>
              <a:ext uri="{FF2B5EF4-FFF2-40B4-BE49-F238E27FC236}">
                <a16:creationId xmlns:a16="http://schemas.microsoft.com/office/drawing/2014/main" id="{13B6959C-48E6-EE45-8921-72C58FC3C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79FB84AA-53DD-8D46-A23F-F31828D87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1" name="Rectangle 84">
            <a:extLst>
              <a:ext uri="{FF2B5EF4-FFF2-40B4-BE49-F238E27FC236}">
                <a16:creationId xmlns:a16="http://schemas.microsoft.com/office/drawing/2014/main" id="{CE9D41BC-95BC-B344-8ACC-E9FC28B1E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F4A84506-D6BD-3647-B2C7-56FE38CEA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3" name="Rectangle 86">
            <a:extLst>
              <a:ext uri="{FF2B5EF4-FFF2-40B4-BE49-F238E27FC236}">
                <a16:creationId xmlns:a16="http://schemas.microsoft.com/office/drawing/2014/main" id="{8293D353-41B8-4F41-88AB-7F9716F9E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4" name="Rectangle 87">
            <a:extLst>
              <a:ext uri="{FF2B5EF4-FFF2-40B4-BE49-F238E27FC236}">
                <a16:creationId xmlns:a16="http://schemas.microsoft.com/office/drawing/2014/main" id="{AF6813E4-B0E2-F24C-82A7-69AB5B0A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95" name="Rectangle 88">
            <a:extLst>
              <a:ext uri="{FF2B5EF4-FFF2-40B4-BE49-F238E27FC236}">
                <a16:creationId xmlns:a16="http://schemas.microsoft.com/office/drawing/2014/main" id="{C01A5C51-7BB2-F74C-828A-F0C426BDE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96" name="Rectangle 89">
            <a:extLst>
              <a:ext uri="{FF2B5EF4-FFF2-40B4-BE49-F238E27FC236}">
                <a16:creationId xmlns:a16="http://schemas.microsoft.com/office/drawing/2014/main" id="{41A00722-AB54-EF4A-9A19-573215025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97" name="Rectangle 90">
            <a:extLst>
              <a:ext uri="{FF2B5EF4-FFF2-40B4-BE49-F238E27FC236}">
                <a16:creationId xmlns:a16="http://schemas.microsoft.com/office/drawing/2014/main" id="{F85D356E-4304-AC45-BDE4-4F3E43656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98" name="Rectangle 91">
            <a:extLst>
              <a:ext uri="{FF2B5EF4-FFF2-40B4-BE49-F238E27FC236}">
                <a16:creationId xmlns:a16="http://schemas.microsoft.com/office/drawing/2014/main" id="{E7D6A6F0-F151-AA43-B1AA-694E1EBB6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99" name="Rectangle 92">
            <a:extLst>
              <a:ext uri="{FF2B5EF4-FFF2-40B4-BE49-F238E27FC236}">
                <a16:creationId xmlns:a16="http://schemas.microsoft.com/office/drawing/2014/main" id="{1CE0338E-0BA5-F04A-B580-0141A8CB2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0" name="Rectangle 93">
            <a:extLst>
              <a:ext uri="{FF2B5EF4-FFF2-40B4-BE49-F238E27FC236}">
                <a16:creationId xmlns:a16="http://schemas.microsoft.com/office/drawing/2014/main" id="{3A5CC6B2-A3D7-2340-8819-1175D5FCD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1" name="Rectangle 94">
            <a:extLst>
              <a:ext uri="{FF2B5EF4-FFF2-40B4-BE49-F238E27FC236}">
                <a16:creationId xmlns:a16="http://schemas.microsoft.com/office/drawing/2014/main" id="{A07989D4-2F31-5446-AF50-F09E6C144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2" name="Rectangle 95">
            <a:extLst>
              <a:ext uri="{FF2B5EF4-FFF2-40B4-BE49-F238E27FC236}">
                <a16:creationId xmlns:a16="http://schemas.microsoft.com/office/drawing/2014/main" id="{BB562A3F-491E-0A47-B0A0-906789E59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3" name="Rectangle 96">
            <a:extLst>
              <a:ext uri="{FF2B5EF4-FFF2-40B4-BE49-F238E27FC236}">
                <a16:creationId xmlns:a16="http://schemas.microsoft.com/office/drawing/2014/main" id="{BCA1BE04-C981-6B47-9194-B372AABBC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4" name="Rectangle 97">
            <a:extLst>
              <a:ext uri="{FF2B5EF4-FFF2-40B4-BE49-F238E27FC236}">
                <a16:creationId xmlns:a16="http://schemas.microsoft.com/office/drawing/2014/main" id="{1AC8031F-FC15-9F4C-8440-4FBEC837E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05" name="Rectangle 98">
            <a:extLst>
              <a:ext uri="{FF2B5EF4-FFF2-40B4-BE49-F238E27FC236}">
                <a16:creationId xmlns:a16="http://schemas.microsoft.com/office/drawing/2014/main" id="{36FCF759-9138-FE4D-AC99-6D5420CD6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06" name="Rectangle 99">
            <a:extLst>
              <a:ext uri="{FF2B5EF4-FFF2-40B4-BE49-F238E27FC236}">
                <a16:creationId xmlns:a16="http://schemas.microsoft.com/office/drawing/2014/main" id="{068A5992-9AFB-CD44-980F-C3036B57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07" name="Rectangle 100">
            <a:extLst>
              <a:ext uri="{FF2B5EF4-FFF2-40B4-BE49-F238E27FC236}">
                <a16:creationId xmlns:a16="http://schemas.microsoft.com/office/drawing/2014/main" id="{96104367-2959-9041-A1BE-38D9BC2E4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08" name="Rectangle 101">
            <a:extLst>
              <a:ext uri="{FF2B5EF4-FFF2-40B4-BE49-F238E27FC236}">
                <a16:creationId xmlns:a16="http://schemas.microsoft.com/office/drawing/2014/main" id="{D64B5004-FF3A-D541-9CF7-8CA319A42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09" name="Rectangle 102">
            <a:extLst>
              <a:ext uri="{FF2B5EF4-FFF2-40B4-BE49-F238E27FC236}">
                <a16:creationId xmlns:a16="http://schemas.microsoft.com/office/drawing/2014/main" id="{500E9F06-68E4-FA46-99CD-8822B1BF6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0" name="Rectangle 103">
            <a:extLst>
              <a:ext uri="{FF2B5EF4-FFF2-40B4-BE49-F238E27FC236}">
                <a16:creationId xmlns:a16="http://schemas.microsoft.com/office/drawing/2014/main" id="{474FBB28-5103-F54D-9B0B-9C1AD6FBB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1" name="Rectangle 104">
            <a:extLst>
              <a:ext uri="{FF2B5EF4-FFF2-40B4-BE49-F238E27FC236}">
                <a16:creationId xmlns:a16="http://schemas.microsoft.com/office/drawing/2014/main" id="{313EEE1F-42E6-2B46-AC68-E0117965B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2" name="Rectangle 105">
            <a:extLst>
              <a:ext uri="{FF2B5EF4-FFF2-40B4-BE49-F238E27FC236}">
                <a16:creationId xmlns:a16="http://schemas.microsoft.com/office/drawing/2014/main" id="{86749259-0409-D54D-8C7F-66DC9E7FE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3" name="Rectangle 106">
            <a:extLst>
              <a:ext uri="{FF2B5EF4-FFF2-40B4-BE49-F238E27FC236}">
                <a16:creationId xmlns:a16="http://schemas.microsoft.com/office/drawing/2014/main" id="{4725BDD5-F4D1-0D4C-A1D9-606EB0B6C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4" name="Rectangle 107">
            <a:extLst>
              <a:ext uri="{FF2B5EF4-FFF2-40B4-BE49-F238E27FC236}">
                <a16:creationId xmlns:a16="http://schemas.microsoft.com/office/drawing/2014/main" id="{8F3F8554-90F2-B147-BC9F-9664F77C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15" name="Rectangle 108">
            <a:extLst>
              <a:ext uri="{FF2B5EF4-FFF2-40B4-BE49-F238E27FC236}">
                <a16:creationId xmlns:a16="http://schemas.microsoft.com/office/drawing/2014/main" id="{6E80CCDE-6882-C947-A40D-9102CCF4C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16" name="Rectangle 109">
            <a:extLst>
              <a:ext uri="{FF2B5EF4-FFF2-40B4-BE49-F238E27FC236}">
                <a16:creationId xmlns:a16="http://schemas.microsoft.com/office/drawing/2014/main" id="{5E4287AC-3276-3744-87E3-4B14B8510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17" name="Rectangle 110">
            <a:extLst>
              <a:ext uri="{FF2B5EF4-FFF2-40B4-BE49-F238E27FC236}">
                <a16:creationId xmlns:a16="http://schemas.microsoft.com/office/drawing/2014/main" id="{4D65019D-28ED-F649-985D-F7AFF4FCB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18" name="Rectangle 111">
            <a:extLst>
              <a:ext uri="{FF2B5EF4-FFF2-40B4-BE49-F238E27FC236}">
                <a16:creationId xmlns:a16="http://schemas.microsoft.com/office/drawing/2014/main" id="{282BCDC5-175B-5B41-8ACD-6B7049C10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19" name="Rectangle 112">
            <a:extLst>
              <a:ext uri="{FF2B5EF4-FFF2-40B4-BE49-F238E27FC236}">
                <a16:creationId xmlns:a16="http://schemas.microsoft.com/office/drawing/2014/main" id="{44209F4E-592D-214A-A023-9ABB0F002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0" name="Rectangle 113">
            <a:extLst>
              <a:ext uri="{FF2B5EF4-FFF2-40B4-BE49-F238E27FC236}">
                <a16:creationId xmlns:a16="http://schemas.microsoft.com/office/drawing/2014/main" id="{28BE70EA-BD4A-2244-AFE6-80C3AE015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1" name="Rectangle 114">
            <a:extLst>
              <a:ext uri="{FF2B5EF4-FFF2-40B4-BE49-F238E27FC236}">
                <a16:creationId xmlns:a16="http://schemas.microsoft.com/office/drawing/2014/main" id="{59E6AE49-4FF6-CF46-A1EC-D78D0975E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2" name="Rectangle 115">
            <a:extLst>
              <a:ext uri="{FF2B5EF4-FFF2-40B4-BE49-F238E27FC236}">
                <a16:creationId xmlns:a16="http://schemas.microsoft.com/office/drawing/2014/main" id="{85D28D87-87EE-DD41-AAE1-33F3C827D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3" name="Rectangle 116">
            <a:extLst>
              <a:ext uri="{FF2B5EF4-FFF2-40B4-BE49-F238E27FC236}">
                <a16:creationId xmlns:a16="http://schemas.microsoft.com/office/drawing/2014/main" id="{0B2A1B99-8057-E441-9827-D3F3C5D5E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4" name="Rectangle 117">
            <a:extLst>
              <a:ext uri="{FF2B5EF4-FFF2-40B4-BE49-F238E27FC236}">
                <a16:creationId xmlns:a16="http://schemas.microsoft.com/office/drawing/2014/main" id="{3830B734-64E0-7244-AA9D-95ADFEC59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25" name="Rectangle 118">
            <a:extLst>
              <a:ext uri="{FF2B5EF4-FFF2-40B4-BE49-F238E27FC236}">
                <a16:creationId xmlns:a16="http://schemas.microsoft.com/office/drawing/2014/main" id="{91DC8337-87A6-4F4B-8C7A-B4A9353F6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26" name="Rectangle 119">
            <a:extLst>
              <a:ext uri="{FF2B5EF4-FFF2-40B4-BE49-F238E27FC236}">
                <a16:creationId xmlns:a16="http://schemas.microsoft.com/office/drawing/2014/main" id="{D83D1FFB-0032-8341-8059-EDC104EFD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27" name="Rectangle 120">
            <a:extLst>
              <a:ext uri="{FF2B5EF4-FFF2-40B4-BE49-F238E27FC236}">
                <a16:creationId xmlns:a16="http://schemas.microsoft.com/office/drawing/2014/main" id="{4884AD1C-32C6-F948-A68D-5A6E8F7C0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28" name="Rectangle 121">
            <a:extLst>
              <a:ext uri="{FF2B5EF4-FFF2-40B4-BE49-F238E27FC236}">
                <a16:creationId xmlns:a16="http://schemas.microsoft.com/office/drawing/2014/main" id="{9D2F4D63-32E1-2247-9A7C-310B47B00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29" name="Rectangle 122">
            <a:extLst>
              <a:ext uri="{FF2B5EF4-FFF2-40B4-BE49-F238E27FC236}">
                <a16:creationId xmlns:a16="http://schemas.microsoft.com/office/drawing/2014/main" id="{D0AB39EF-0665-2747-8DA4-77C112A73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2AEF717E-04C2-7049-BC44-DC28E6922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750E378-8E5F-9F49-9593-C8C007385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B05C514-56A2-0847-8159-467F6AAC4AA2}"/>
              </a:ext>
            </a:extLst>
          </p:cNvPr>
          <p:cNvSpPr txBox="1"/>
          <p:nvPr/>
        </p:nvSpPr>
        <p:spPr>
          <a:xfrm>
            <a:off x="348344" y="1466334"/>
            <a:ext cx="84473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When suppliers manage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retailer’s inventory themselves,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they want to avoid…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1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pPr marL="742950" indent="-742950" algn="ctr">
              <a:buAutoNum type="alphaUcPeriod"/>
            </a:pP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Reactive ordering</a:t>
            </a:r>
          </a:p>
          <a:p>
            <a:pPr marL="742950" indent="-742950" algn="ctr">
              <a:buAutoNum type="alphaUcPeriod"/>
            </a:pP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Forward buying</a:t>
            </a:r>
          </a:p>
          <a:p>
            <a:pPr marL="742950" indent="-742950" algn="ctr">
              <a:buAutoNum type="alphaUcPeriod"/>
            </a:pP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Shortage gaming</a:t>
            </a:r>
          </a:p>
        </p:txBody>
      </p:sp>
    </p:spTree>
    <p:extLst>
      <p:ext uri="{BB962C8B-B14F-4D97-AF65-F5344CB8AC3E}">
        <p14:creationId xmlns:p14="http://schemas.microsoft.com/office/powerpoint/2010/main" val="304839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  <p:bldLst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867908" y="2705725"/>
            <a:ext cx="76869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A. Reactive Ordering</a:t>
            </a:r>
          </a:p>
          <a:p>
            <a:pPr algn="ctr"/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This is called vendor-managed inventory (VMI)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065C3-0B1D-FC4C-9987-F7FA6BB7560E}"/>
              </a:ext>
            </a:extLst>
          </p:cNvPr>
          <p:cNvSpPr txBox="1"/>
          <p:nvPr/>
        </p:nvSpPr>
        <p:spPr>
          <a:xfrm>
            <a:off x="972944" y="506344"/>
            <a:ext cx="747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Strategy – 0.09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89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7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06E9C-EF3D-FC46-A308-2B99239A59AE}"/>
              </a:ext>
            </a:extLst>
          </p:cNvPr>
          <p:cNvSpPr txBox="1"/>
          <p:nvPr/>
        </p:nvSpPr>
        <p:spPr>
          <a:xfrm>
            <a:off x="972944" y="506344"/>
            <a:ext cx="747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Strategy – 0.12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328383-5D9A-CB49-953A-02F0A9254FE5}"/>
              </a:ext>
            </a:extLst>
          </p:cNvPr>
          <p:cNvSpPr txBox="1"/>
          <p:nvPr/>
        </p:nvSpPr>
        <p:spPr>
          <a:xfrm>
            <a:off x="348344" y="1283618"/>
            <a:ext cx="8447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Which firm would benefit from Danone’s networking attitude?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96DD25-4581-8746-8E4B-5A51259F3235}"/>
              </a:ext>
            </a:extLst>
          </p:cNvPr>
          <p:cNvSpPr txBox="1"/>
          <p:nvPr/>
        </p:nvSpPr>
        <p:spPr>
          <a:xfrm>
            <a:off x="348344" y="3094702"/>
            <a:ext cx="84473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Amazon has highest turnover in tech</a:t>
            </a:r>
          </a:p>
          <a:p>
            <a:pPr marL="514350" indent="-5143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J&amp;J has local managers run company</a:t>
            </a:r>
          </a:p>
          <a:p>
            <a:pPr marL="514350" indent="-5143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Chipotle’s perfected standardized ordering</a:t>
            </a:r>
          </a:p>
          <a:p>
            <a:pPr marL="514350" indent="-5143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Zoom’s recently been scaling dramatically</a:t>
            </a:r>
          </a:p>
        </p:txBody>
      </p:sp>
      <p:pic>
        <p:nvPicPr>
          <p:cNvPr id="75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F89E5253-B4F2-6A46-9D5A-19C4A9DED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60233" y="6191696"/>
            <a:ext cx="244475" cy="244475"/>
          </a:xfrm>
          <a:prstGeom prst="rect">
            <a:avLst/>
          </a:prstGeom>
        </p:spPr>
      </p:pic>
      <p:sp>
        <p:nvSpPr>
          <p:cNvPr id="76" name="Rectangle 63">
            <a:extLst>
              <a:ext uri="{FF2B5EF4-FFF2-40B4-BE49-F238E27FC236}">
                <a16:creationId xmlns:a16="http://schemas.microsoft.com/office/drawing/2014/main" id="{EFB0717D-2B53-7247-BC54-9B46DD825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7" name="Rectangle 64">
            <a:extLst>
              <a:ext uri="{FF2B5EF4-FFF2-40B4-BE49-F238E27FC236}">
                <a16:creationId xmlns:a16="http://schemas.microsoft.com/office/drawing/2014/main" id="{53640A54-7C64-4045-A6C5-5B7C4C456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8" name="Rectangle 65">
            <a:extLst>
              <a:ext uri="{FF2B5EF4-FFF2-40B4-BE49-F238E27FC236}">
                <a16:creationId xmlns:a16="http://schemas.microsoft.com/office/drawing/2014/main" id="{F30FA0DF-2277-344A-BCC1-A12FBE161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9" name="Rectangle 66">
            <a:extLst>
              <a:ext uri="{FF2B5EF4-FFF2-40B4-BE49-F238E27FC236}">
                <a16:creationId xmlns:a16="http://schemas.microsoft.com/office/drawing/2014/main" id="{93AC3200-E69A-E847-BED4-BB3EA0B84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80" name="Rectangle 67">
            <a:extLst>
              <a:ext uri="{FF2B5EF4-FFF2-40B4-BE49-F238E27FC236}">
                <a16:creationId xmlns:a16="http://schemas.microsoft.com/office/drawing/2014/main" id="{7D92F26D-AA0B-B44D-8AA1-AB538D9CE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81" name="Rectangle 68">
            <a:extLst>
              <a:ext uri="{FF2B5EF4-FFF2-40B4-BE49-F238E27FC236}">
                <a16:creationId xmlns:a16="http://schemas.microsoft.com/office/drawing/2014/main" id="{97525EE7-92D7-C545-B3EB-80E7206C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82" name="Rectangle 69">
            <a:extLst>
              <a:ext uri="{FF2B5EF4-FFF2-40B4-BE49-F238E27FC236}">
                <a16:creationId xmlns:a16="http://schemas.microsoft.com/office/drawing/2014/main" id="{4035CEB5-6C7A-1649-BDCD-247D817E0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83" name="Rectangle 70">
            <a:extLst>
              <a:ext uri="{FF2B5EF4-FFF2-40B4-BE49-F238E27FC236}">
                <a16:creationId xmlns:a16="http://schemas.microsoft.com/office/drawing/2014/main" id="{19185E30-210B-9D43-BF34-0E4F86148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84" name="Rectangle 71">
            <a:extLst>
              <a:ext uri="{FF2B5EF4-FFF2-40B4-BE49-F238E27FC236}">
                <a16:creationId xmlns:a16="http://schemas.microsoft.com/office/drawing/2014/main" id="{BBC339AE-A558-C14C-9251-53E053D4E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85" name="Rectangle 72">
            <a:extLst>
              <a:ext uri="{FF2B5EF4-FFF2-40B4-BE49-F238E27FC236}">
                <a16:creationId xmlns:a16="http://schemas.microsoft.com/office/drawing/2014/main" id="{B10C761A-62FA-EA41-911B-95C0CCDAF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6" name="Rectangle 73">
            <a:extLst>
              <a:ext uri="{FF2B5EF4-FFF2-40B4-BE49-F238E27FC236}">
                <a16:creationId xmlns:a16="http://schemas.microsoft.com/office/drawing/2014/main" id="{27DBC5C6-0DBC-5945-A2BF-844A5C1D8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7" name="Rectangle 74">
            <a:extLst>
              <a:ext uri="{FF2B5EF4-FFF2-40B4-BE49-F238E27FC236}">
                <a16:creationId xmlns:a16="http://schemas.microsoft.com/office/drawing/2014/main" id="{2A57063D-BA99-6342-BD22-1FD01E80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8" name="Rectangle 75">
            <a:extLst>
              <a:ext uri="{FF2B5EF4-FFF2-40B4-BE49-F238E27FC236}">
                <a16:creationId xmlns:a16="http://schemas.microsoft.com/office/drawing/2014/main" id="{DA6F159A-E2EB-3946-9BC3-C852524A6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9" name="Rectangle 76">
            <a:extLst>
              <a:ext uri="{FF2B5EF4-FFF2-40B4-BE49-F238E27FC236}">
                <a16:creationId xmlns:a16="http://schemas.microsoft.com/office/drawing/2014/main" id="{F4D57FEE-F06E-924D-8403-8BE668EC5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90" name="Rectangle 77">
            <a:extLst>
              <a:ext uri="{FF2B5EF4-FFF2-40B4-BE49-F238E27FC236}">
                <a16:creationId xmlns:a16="http://schemas.microsoft.com/office/drawing/2014/main" id="{E8B29FBA-3B13-8649-A004-C02CAFC99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91" name="Rectangle 78">
            <a:extLst>
              <a:ext uri="{FF2B5EF4-FFF2-40B4-BE49-F238E27FC236}">
                <a16:creationId xmlns:a16="http://schemas.microsoft.com/office/drawing/2014/main" id="{7F06C847-8A5E-8F47-9D27-325B68AFA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92" name="Rectangle 79">
            <a:extLst>
              <a:ext uri="{FF2B5EF4-FFF2-40B4-BE49-F238E27FC236}">
                <a16:creationId xmlns:a16="http://schemas.microsoft.com/office/drawing/2014/main" id="{A44201BE-F623-014B-B6B6-FCDE0FE76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93" name="Rectangle 80">
            <a:extLst>
              <a:ext uri="{FF2B5EF4-FFF2-40B4-BE49-F238E27FC236}">
                <a16:creationId xmlns:a16="http://schemas.microsoft.com/office/drawing/2014/main" id="{8B2DC097-8C21-074D-92D3-79F48B88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94" name="Rectangle 81">
            <a:extLst>
              <a:ext uri="{FF2B5EF4-FFF2-40B4-BE49-F238E27FC236}">
                <a16:creationId xmlns:a16="http://schemas.microsoft.com/office/drawing/2014/main" id="{A4F738CD-2A0D-0B4A-9918-543B52645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95" name="Rectangle 82">
            <a:extLst>
              <a:ext uri="{FF2B5EF4-FFF2-40B4-BE49-F238E27FC236}">
                <a16:creationId xmlns:a16="http://schemas.microsoft.com/office/drawing/2014/main" id="{5B80C309-D894-1347-8C37-F6F02D295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6" name="Rectangle 83">
            <a:extLst>
              <a:ext uri="{FF2B5EF4-FFF2-40B4-BE49-F238E27FC236}">
                <a16:creationId xmlns:a16="http://schemas.microsoft.com/office/drawing/2014/main" id="{4038DE77-FC79-4A4E-903D-73D9E2FEE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7" name="Rectangle 84">
            <a:extLst>
              <a:ext uri="{FF2B5EF4-FFF2-40B4-BE49-F238E27FC236}">
                <a16:creationId xmlns:a16="http://schemas.microsoft.com/office/drawing/2014/main" id="{196DD084-190B-E548-A3D7-6C90AF42F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8" name="Rectangle 85">
            <a:extLst>
              <a:ext uri="{FF2B5EF4-FFF2-40B4-BE49-F238E27FC236}">
                <a16:creationId xmlns:a16="http://schemas.microsoft.com/office/drawing/2014/main" id="{EE204ACE-66CC-9144-AC56-EAD7C3B7C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9" name="Rectangle 86">
            <a:extLst>
              <a:ext uri="{FF2B5EF4-FFF2-40B4-BE49-F238E27FC236}">
                <a16:creationId xmlns:a16="http://schemas.microsoft.com/office/drawing/2014/main" id="{E94F178B-65E4-164D-80DA-203B65FEF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100" name="Rectangle 87">
            <a:extLst>
              <a:ext uri="{FF2B5EF4-FFF2-40B4-BE49-F238E27FC236}">
                <a16:creationId xmlns:a16="http://schemas.microsoft.com/office/drawing/2014/main" id="{7259F44A-7C1F-0247-8AF3-1563C028B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01" name="Rectangle 88">
            <a:extLst>
              <a:ext uri="{FF2B5EF4-FFF2-40B4-BE49-F238E27FC236}">
                <a16:creationId xmlns:a16="http://schemas.microsoft.com/office/drawing/2014/main" id="{71F12AB9-91F8-8949-A08E-2BFE1EFFA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02" name="Rectangle 89">
            <a:extLst>
              <a:ext uri="{FF2B5EF4-FFF2-40B4-BE49-F238E27FC236}">
                <a16:creationId xmlns:a16="http://schemas.microsoft.com/office/drawing/2014/main" id="{E8537367-A1C1-5C4F-9A83-08786EDC5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03" name="Rectangle 90">
            <a:extLst>
              <a:ext uri="{FF2B5EF4-FFF2-40B4-BE49-F238E27FC236}">
                <a16:creationId xmlns:a16="http://schemas.microsoft.com/office/drawing/2014/main" id="{AD471005-83DC-F240-BDEA-1AA752D5F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04" name="Rectangle 91">
            <a:extLst>
              <a:ext uri="{FF2B5EF4-FFF2-40B4-BE49-F238E27FC236}">
                <a16:creationId xmlns:a16="http://schemas.microsoft.com/office/drawing/2014/main" id="{9CC4F63E-1C20-5B4A-B3AA-04332757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05" name="Rectangle 92">
            <a:extLst>
              <a:ext uri="{FF2B5EF4-FFF2-40B4-BE49-F238E27FC236}">
                <a16:creationId xmlns:a16="http://schemas.microsoft.com/office/drawing/2014/main" id="{D4B6DF27-4E17-D943-AFA7-6E2269167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6" name="Rectangle 93">
            <a:extLst>
              <a:ext uri="{FF2B5EF4-FFF2-40B4-BE49-F238E27FC236}">
                <a16:creationId xmlns:a16="http://schemas.microsoft.com/office/drawing/2014/main" id="{2D04A46E-7804-B849-B43C-F7CB3CBAC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7" name="Rectangle 94">
            <a:extLst>
              <a:ext uri="{FF2B5EF4-FFF2-40B4-BE49-F238E27FC236}">
                <a16:creationId xmlns:a16="http://schemas.microsoft.com/office/drawing/2014/main" id="{D748E755-CAED-BB46-8FA9-83248A770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8" name="Rectangle 95">
            <a:extLst>
              <a:ext uri="{FF2B5EF4-FFF2-40B4-BE49-F238E27FC236}">
                <a16:creationId xmlns:a16="http://schemas.microsoft.com/office/drawing/2014/main" id="{33E2F3B5-8A4A-894B-9657-DFFB2D493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9" name="Rectangle 96">
            <a:extLst>
              <a:ext uri="{FF2B5EF4-FFF2-40B4-BE49-F238E27FC236}">
                <a16:creationId xmlns:a16="http://schemas.microsoft.com/office/drawing/2014/main" id="{3CFF7C76-DDED-6D4A-86FD-CCBBF16A0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10" name="Rectangle 97">
            <a:extLst>
              <a:ext uri="{FF2B5EF4-FFF2-40B4-BE49-F238E27FC236}">
                <a16:creationId xmlns:a16="http://schemas.microsoft.com/office/drawing/2014/main" id="{808368A8-F70F-2F46-8D15-1B0C492CD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11" name="Rectangle 98">
            <a:extLst>
              <a:ext uri="{FF2B5EF4-FFF2-40B4-BE49-F238E27FC236}">
                <a16:creationId xmlns:a16="http://schemas.microsoft.com/office/drawing/2014/main" id="{0C5B9EB5-FE61-B842-830B-346A752C0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12" name="Rectangle 99">
            <a:extLst>
              <a:ext uri="{FF2B5EF4-FFF2-40B4-BE49-F238E27FC236}">
                <a16:creationId xmlns:a16="http://schemas.microsoft.com/office/drawing/2014/main" id="{96A7C4D9-93AA-284D-A8A8-65C8EA609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13" name="Rectangle 100">
            <a:extLst>
              <a:ext uri="{FF2B5EF4-FFF2-40B4-BE49-F238E27FC236}">
                <a16:creationId xmlns:a16="http://schemas.microsoft.com/office/drawing/2014/main" id="{4F09F4ED-7F7B-1540-A455-E2AACF4E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14" name="Rectangle 101">
            <a:extLst>
              <a:ext uri="{FF2B5EF4-FFF2-40B4-BE49-F238E27FC236}">
                <a16:creationId xmlns:a16="http://schemas.microsoft.com/office/drawing/2014/main" id="{C8F0E6CC-606A-A543-A87A-EF765B95F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15" name="Rectangle 102">
            <a:extLst>
              <a:ext uri="{FF2B5EF4-FFF2-40B4-BE49-F238E27FC236}">
                <a16:creationId xmlns:a16="http://schemas.microsoft.com/office/drawing/2014/main" id="{A5855805-72EA-AF42-B392-E3307BA3C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6" name="Rectangle 103">
            <a:extLst>
              <a:ext uri="{FF2B5EF4-FFF2-40B4-BE49-F238E27FC236}">
                <a16:creationId xmlns:a16="http://schemas.microsoft.com/office/drawing/2014/main" id="{F7DEB0B5-4F23-2D44-9C13-8A9E6FB0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7" name="Rectangle 104">
            <a:extLst>
              <a:ext uri="{FF2B5EF4-FFF2-40B4-BE49-F238E27FC236}">
                <a16:creationId xmlns:a16="http://schemas.microsoft.com/office/drawing/2014/main" id="{D1D7CEC5-A412-004A-86C1-F6B27214E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8" name="Rectangle 105">
            <a:extLst>
              <a:ext uri="{FF2B5EF4-FFF2-40B4-BE49-F238E27FC236}">
                <a16:creationId xmlns:a16="http://schemas.microsoft.com/office/drawing/2014/main" id="{0D6903B1-1722-6443-9B69-49659A81E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9" name="Rectangle 106">
            <a:extLst>
              <a:ext uri="{FF2B5EF4-FFF2-40B4-BE49-F238E27FC236}">
                <a16:creationId xmlns:a16="http://schemas.microsoft.com/office/drawing/2014/main" id="{FD5BF4D3-3EA1-5B45-998E-F8A4ED5F9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20" name="Rectangle 107">
            <a:extLst>
              <a:ext uri="{FF2B5EF4-FFF2-40B4-BE49-F238E27FC236}">
                <a16:creationId xmlns:a16="http://schemas.microsoft.com/office/drawing/2014/main" id="{27537C5E-98B0-E64D-BEC5-61ABB013B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21" name="Rectangle 108">
            <a:extLst>
              <a:ext uri="{FF2B5EF4-FFF2-40B4-BE49-F238E27FC236}">
                <a16:creationId xmlns:a16="http://schemas.microsoft.com/office/drawing/2014/main" id="{CA23FD2A-50BF-964C-9F4E-20AF61AA8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22" name="Rectangle 109">
            <a:extLst>
              <a:ext uri="{FF2B5EF4-FFF2-40B4-BE49-F238E27FC236}">
                <a16:creationId xmlns:a16="http://schemas.microsoft.com/office/drawing/2014/main" id="{3368B7D2-7BEF-FF4B-BA2F-6C5C12A07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23" name="Rectangle 110">
            <a:extLst>
              <a:ext uri="{FF2B5EF4-FFF2-40B4-BE49-F238E27FC236}">
                <a16:creationId xmlns:a16="http://schemas.microsoft.com/office/drawing/2014/main" id="{453AAB94-3FA8-0146-A8F6-0F97EB36A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24" name="Rectangle 111">
            <a:extLst>
              <a:ext uri="{FF2B5EF4-FFF2-40B4-BE49-F238E27FC236}">
                <a16:creationId xmlns:a16="http://schemas.microsoft.com/office/drawing/2014/main" id="{029006C7-52A2-B346-94B8-A73438CC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25" name="Rectangle 112">
            <a:extLst>
              <a:ext uri="{FF2B5EF4-FFF2-40B4-BE49-F238E27FC236}">
                <a16:creationId xmlns:a16="http://schemas.microsoft.com/office/drawing/2014/main" id="{1FF32B7B-6C2E-1C40-B7C7-937AE0BBC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6" name="Rectangle 113">
            <a:extLst>
              <a:ext uri="{FF2B5EF4-FFF2-40B4-BE49-F238E27FC236}">
                <a16:creationId xmlns:a16="http://schemas.microsoft.com/office/drawing/2014/main" id="{108928D5-9E87-3C46-952A-F5570E120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7" name="Rectangle 114">
            <a:extLst>
              <a:ext uri="{FF2B5EF4-FFF2-40B4-BE49-F238E27FC236}">
                <a16:creationId xmlns:a16="http://schemas.microsoft.com/office/drawing/2014/main" id="{07CF8E10-7A37-034F-9998-AB7E76921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8" name="Rectangle 115">
            <a:extLst>
              <a:ext uri="{FF2B5EF4-FFF2-40B4-BE49-F238E27FC236}">
                <a16:creationId xmlns:a16="http://schemas.microsoft.com/office/drawing/2014/main" id="{F3DF668B-182B-BD46-BC02-D3675F6C5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9" name="Rectangle 116">
            <a:extLst>
              <a:ext uri="{FF2B5EF4-FFF2-40B4-BE49-F238E27FC236}">
                <a16:creationId xmlns:a16="http://schemas.microsoft.com/office/drawing/2014/main" id="{D1152001-CAA1-0A44-8AFA-1EAF16E7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30" name="Rectangle 117">
            <a:extLst>
              <a:ext uri="{FF2B5EF4-FFF2-40B4-BE49-F238E27FC236}">
                <a16:creationId xmlns:a16="http://schemas.microsoft.com/office/drawing/2014/main" id="{53942B9B-82C1-0646-A5AE-F5C9E651D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31" name="Rectangle 118">
            <a:extLst>
              <a:ext uri="{FF2B5EF4-FFF2-40B4-BE49-F238E27FC236}">
                <a16:creationId xmlns:a16="http://schemas.microsoft.com/office/drawing/2014/main" id="{59596228-C621-2949-8232-277B63251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32" name="Rectangle 119">
            <a:extLst>
              <a:ext uri="{FF2B5EF4-FFF2-40B4-BE49-F238E27FC236}">
                <a16:creationId xmlns:a16="http://schemas.microsoft.com/office/drawing/2014/main" id="{2B7385B9-803F-7444-A788-A4DE25C4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33" name="Rectangle 120">
            <a:extLst>
              <a:ext uri="{FF2B5EF4-FFF2-40B4-BE49-F238E27FC236}">
                <a16:creationId xmlns:a16="http://schemas.microsoft.com/office/drawing/2014/main" id="{8CA3782C-C475-0944-97E5-565EE3934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34" name="Rectangle 121">
            <a:extLst>
              <a:ext uri="{FF2B5EF4-FFF2-40B4-BE49-F238E27FC236}">
                <a16:creationId xmlns:a16="http://schemas.microsoft.com/office/drawing/2014/main" id="{ED42F8C8-D188-BF44-B554-616E98D09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35" name="Rectangle 122">
            <a:extLst>
              <a:ext uri="{FF2B5EF4-FFF2-40B4-BE49-F238E27FC236}">
                <a16:creationId xmlns:a16="http://schemas.microsoft.com/office/drawing/2014/main" id="{846D7F0E-0F15-FE4F-8CDC-710074A55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6" name="Rectangle 123">
            <a:extLst>
              <a:ext uri="{FF2B5EF4-FFF2-40B4-BE49-F238E27FC236}">
                <a16:creationId xmlns:a16="http://schemas.microsoft.com/office/drawing/2014/main" id="{6A59B112-65D5-0B40-B3ED-B6BAE7DB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764536E-DE63-5546-9412-E5B0504C7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0:30</a:t>
            </a:r>
          </a:p>
        </p:txBody>
      </p:sp>
    </p:spTree>
    <p:extLst>
      <p:ext uri="{BB962C8B-B14F-4D97-AF65-F5344CB8AC3E}">
        <p14:creationId xmlns:p14="http://schemas.microsoft.com/office/powerpoint/2010/main" val="18570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audio>
              <p:cMediaNode showWhenStopped="0"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1538866" y="2044005"/>
            <a:ext cx="634504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B. J&amp;J</a:t>
            </a:r>
          </a:p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Personalization is useful for decentralized organization (locally run operations)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065C3-0B1D-FC4C-9987-F7FA6BB7560E}"/>
              </a:ext>
            </a:extLst>
          </p:cNvPr>
          <p:cNvSpPr txBox="1"/>
          <p:nvPr/>
        </p:nvSpPr>
        <p:spPr>
          <a:xfrm>
            <a:off x="972944" y="506344"/>
            <a:ext cx="747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Strategy – 0.12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24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7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06E9C-EF3D-FC46-A308-2B99239A59AE}"/>
              </a:ext>
            </a:extLst>
          </p:cNvPr>
          <p:cNvSpPr txBox="1"/>
          <p:nvPr/>
        </p:nvSpPr>
        <p:spPr>
          <a:xfrm>
            <a:off x="972944" y="506344"/>
            <a:ext cx="747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Strategy – 0.15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B3535-EFB1-B342-8305-9187E3AD612E}"/>
              </a:ext>
            </a:extLst>
          </p:cNvPr>
          <p:cNvSpPr txBox="1"/>
          <p:nvPr/>
        </p:nvSpPr>
        <p:spPr>
          <a:xfrm>
            <a:off x="282388" y="1522345"/>
            <a:ext cx="85792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In the context of Overbooking, the service level represents…</a:t>
            </a:r>
          </a:p>
        </p:txBody>
      </p:sp>
      <p:pic>
        <p:nvPicPr>
          <p:cNvPr id="69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2A144557-A88E-CF48-8076-C67A06E5B1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60233" y="6191696"/>
            <a:ext cx="244475" cy="244475"/>
          </a:xfrm>
          <a:prstGeom prst="rect">
            <a:avLst/>
          </a:prstGeom>
        </p:spPr>
      </p:pic>
      <p:sp>
        <p:nvSpPr>
          <p:cNvPr id="70" name="Rectangle 63">
            <a:extLst>
              <a:ext uri="{FF2B5EF4-FFF2-40B4-BE49-F238E27FC236}">
                <a16:creationId xmlns:a16="http://schemas.microsoft.com/office/drawing/2014/main" id="{6921FD11-B9A1-8144-A70E-88D4B01DD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1" name="Rectangle 64">
            <a:extLst>
              <a:ext uri="{FF2B5EF4-FFF2-40B4-BE49-F238E27FC236}">
                <a16:creationId xmlns:a16="http://schemas.microsoft.com/office/drawing/2014/main" id="{46726733-3B02-794B-AC75-3EDDA0739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2" name="Rectangle 65">
            <a:extLst>
              <a:ext uri="{FF2B5EF4-FFF2-40B4-BE49-F238E27FC236}">
                <a16:creationId xmlns:a16="http://schemas.microsoft.com/office/drawing/2014/main" id="{E007B588-0A21-E44E-BF99-994D9ED35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25A71E0F-5344-B446-9DF7-4AF94D90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4" name="Rectangle 67">
            <a:extLst>
              <a:ext uri="{FF2B5EF4-FFF2-40B4-BE49-F238E27FC236}">
                <a16:creationId xmlns:a16="http://schemas.microsoft.com/office/drawing/2014/main" id="{19E82D0D-9877-B94A-ADB2-9A7B1E0EF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75" name="Rectangle 68">
            <a:extLst>
              <a:ext uri="{FF2B5EF4-FFF2-40B4-BE49-F238E27FC236}">
                <a16:creationId xmlns:a16="http://schemas.microsoft.com/office/drawing/2014/main" id="{703BE728-747E-B241-9533-5A11F6BB3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76" name="Rectangle 69">
            <a:extLst>
              <a:ext uri="{FF2B5EF4-FFF2-40B4-BE49-F238E27FC236}">
                <a16:creationId xmlns:a16="http://schemas.microsoft.com/office/drawing/2014/main" id="{42DA544B-BA7B-B841-A8FF-24ADC15CC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45180854-5C65-AE4F-9462-87ECD820A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78" name="Rectangle 71">
            <a:extLst>
              <a:ext uri="{FF2B5EF4-FFF2-40B4-BE49-F238E27FC236}">
                <a16:creationId xmlns:a16="http://schemas.microsoft.com/office/drawing/2014/main" id="{F1E007A8-4FD1-D944-9EAC-490A0EE8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79" name="Rectangle 72">
            <a:extLst>
              <a:ext uri="{FF2B5EF4-FFF2-40B4-BE49-F238E27FC236}">
                <a16:creationId xmlns:a16="http://schemas.microsoft.com/office/drawing/2014/main" id="{9EA9DCFD-C09E-284E-A31E-F3B712138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AC299CC5-E72A-4E41-ABF7-5DE4D76FA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AE72FBC1-83D1-0B4D-9E95-46D86975B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2" name="Rectangle 75">
            <a:extLst>
              <a:ext uri="{FF2B5EF4-FFF2-40B4-BE49-F238E27FC236}">
                <a16:creationId xmlns:a16="http://schemas.microsoft.com/office/drawing/2014/main" id="{0E0D664B-C19A-8340-AD35-8CD5F2F2A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3" name="Rectangle 76">
            <a:extLst>
              <a:ext uri="{FF2B5EF4-FFF2-40B4-BE49-F238E27FC236}">
                <a16:creationId xmlns:a16="http://schemas.microsoft.com/office/drawing/2014/main" id="{21C69D73-D999-B94C-802F-E2A323C94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4" name="Rectangle 77">
            <a:extLst>
              <a:ext uri="{FF2B5EF4-FFF2-40B4-BE49-F238E27FC236}">
                <a16:creationId xmlns:a16="http://schemas.microsoft.com/office/drawing/2014/main" id="{D7EC29D1-419B-CE4A-A37A-C3E86DB48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85" name="Rectangle 78">
            <a:extLst>
              <a:ext uri="{FF2B5EF4-FFF2-40B4-BE49-F238E27FC236}">
                <a16:creationId xmlns:a16="http://schemas.microsoft.com/office/drawing/2014/main" id="{E887F100-DCE1-FB4A-81A0-EC26354A9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7DC2E7F1-712E-1F4B-A16C-9D280157B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87" name="Rectangle 80">
            <a:extLst>
              <a:ext uri="{FF2B5EF4-FFF2-40B4-BE49-F238E27FC236}">
                <a16:creationId xmlns:a16="http://schemas.microsoft.com/office/drawing/2014/main" id="{947D6EDA-3058-F042-AD9B-68722A9E7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88" name="Rectangle 81">
            <a:extLst>
              <a:ext uri="{FF2B5EF4-FFF2-40B4-BE49-F238E27FC236}">
                <a16:creationId xmlns:a16="http://schemas.microsoft.com/office/drawing/2014/main" id="{1C2198F1-3CA8-284F-8998-5811BD92F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89" name="Rectangle 82">
            <a:extLst>
              <a:ext uri="{FF2B5EF4-FFF2-40B4-BE49-F238E27FC236}">
                <a16:creationId xmlns:a16="http://schemas.microsoft.com/office/drawing/2014/main" id="{CA5828DB-0C86-C64E-A9C7-86465AE0A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6B5093F6-5800-E948-BFF8-C68C9F77F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1" name="Rectangle 84">
            <a:extLst>
              <a:ext uri="{FF2B5EF4-FFF2-40B4-BE49-F238E27FC236}">
                <a16:creationId xmlns:a16="http://schemas.microsoft.com/office/drawing/2014/main" id="{AB7C1803-E222-F844-B5BA-E5AFB7F44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CD52D826-B7EE-A749-95DA-47A8D559A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3" name="Rectangle 86">
            <a:extLst>
              <a:ext uri="{FF2B5EF4-FFF2-40B4-BE49-F238E27FC236}">
                <a16:creationId xmlns:a16="http://schemas.microsoft.com/office/drawing/2014/main" id="{1E844207-2CC0-ED4B-856A-23354D1B9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4" name="Rectangle 87">
            <a:extLst>
              <a:ext uri="{FF2B5EF4-FFF2-40B4-BE49-F238E27FC236}">
                <a16:creationId xmlns:a16="http://schemas.microsoft.com/office/drawing/2014/main" id="{CDC817A4-E8D3-CD45-99AB-310AFDE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95" name="Rectangle 88">
            <a:extLst>
              <a:ext uri="{FF2B5EF4-FFF2-40B4-BE49-F238E27FC236}">
                <a16:creationId xmlns:a16="http://schemas.microsoft.com/office/drawing/2014/main" id="{D2FC1A6D-4BA2-584C-A196-A7E6D58E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96" name="Rectangle 89">
            <a:extLst>
              <a:ext uri="{FF2B5EF4-FFF2-40B4-BE49-F238E27FC236}">
                <a16:creationId xmlns:a16="http://schemas.microsoft.com/office/drawing/2014/main" id="{5B30C795-BB52-014B-AC2F-0CF6A5195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97" name="Rectangle 90">
            <a:extLst>
              <a:ext uri="{FF2B5EF4-FFF2-40B4-BE49-F238E27FC236}">
                <a16:creationId xmlns:a16="http://schemas.microsoft.com/office/drawing/2014/main" id="{56D2A54E-3C75-9646-82AE-E2A7107BC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98" name="Rectangle 91">
            <a:extLst>
              <a:ext uri="{FF2B5EF4-FFF2-40B4-BE49-F238E27FC236}">
                <a16:creationId xmlns:a16="http://schemas.microsoft.com/office/drawing/2014/main" id="{C5359DD3-AE44-D348-A08E-7D3B9C795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99" name="Rectangle 92">
            <a:extLst>
              <a:ext uri="{FF2B5EF4-FFF2-40B4-BE49-F238E27FC236}">
                <a16:creationId xmlns:a16="http://schemas.microsoft.com/office/drawing/2014/main" id="{49D11C2A-FE39-2C44-83EC-C4E5E270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0" name="Rectangle 93">
            <a:extLst>
              <a:ext uri="{FF2B5EF4-FFF2-40B4-BE49-F238E27FC236}">
                <a16:creationId xmlns:a16="http://schemas.microsoft.com/office/drawing/2014/main" id="{F267B532-D87A-7C4D-9A53-5F5AEDB1A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1" name="Rectangle 94">
            <a:extLst>
              <a:ext uri="{FF2B5EF4-FFF2-40B4-BE49-F238E27FC236}">
                <a16:creationId xmlns:a16="http://schemas.microsoft.com/office/drawing/2014/main" id="{929896E0-9AC5-224D-83BA-00C62F378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2" name="Rectangle 95">
            <a:extLst>
              <a:ext uri="{FF2B5EF4-FFF2-40B4-BE49-F238E27FC236}">
                <a16:creationId xmlns:a16="http://schemas.microsoft.com/office/drawing/2014/main" id="{6D0A8861-28DC-834A-BFDC-2A68F3EE6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3" name="Rectangle 96">
            <a:extLst>
              <a:ext uri="{FF2B5EF4-FFF2-40B4-BE49-F238E27FC236}">
                <a16:creationId xmlns:a16="http://schemas.microsoft.com/office/drawing/2014/main" id="{2A0F875C-5202-1E49-A737-136884116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4" name="Rectangle 97">
            <a:extLst>
              <a:ext uri="{FF2B5EF4-FFF2-40B4-BE49-F238E27FC236}">
                <a16:creationId xmlns:a16="http://schemas.microsoft.com/office/drawing/2014/main" id="{770FC36C-D09A-664D-B915-99EDE8CE9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05" name="Rectangle 98">
            <a:extLst>
              <a:ext uri="{FF2B5EF4-FFF2-40B4-BE49-F238E27FC236}">
                <a16:creationId xmlns:a16="http://schemas.microsoft.com/office/drawing/2014/main" id="{CCA1777E-E403-F445-B029-A56456A70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06" name="Rectangle 99">
            <a:extLst>
              <a:ext uri="{FF2B5EF4-FFF2-40B4-BE49-F238E27FC236}">
                <a16:creationId xmlns:a16="http://schemas.microsoft.com/office/drawing/2014/main" id="{A25B9BE0-5F81-F245-8F83-C762E1C35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07" name="Rectangle 100">
            <a:extLst>
              <a:ext uri="{FF2B5EF4-FFF2-40B4-BE49-F238E27FC236}">
                <a16:creationId xmlns:a16="http://schemas.microsoft.com/office/drawing/2014/main" id="{2EFACEBB-DB86-EF40-BA55-92C8B6060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08" name="Rectangle 101">
            <a:extLst>
              <a:ext uri="{FF2B5EF4-FFF2-40B4-BE49-F238E27FC236}">
                <a16:creationId xmlns:a16="http://schemas.microsoft.com/office/drawing/2014/main" id="{F2BECCB8-0613-A94E-89ED-C55BC595F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09" name="Rectangle 102">
            <a:extLst>
              <a:ext uri="{FF2B5EF4-FFF2-40B4-BE49-F238E27FC236}">
                <a16:creationId xmlns:a16="http://schemas.microsoft.com/office/drawing/2014/main" id="{5A61EB4B-96EF-FD46-B54B-908EB13B0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0" name="Rectangle 103">
            <a:extLst>
              <a:ext uri="{FF2B5EF4-FFF2-40B4-BE49-F238E27FC236}">
                <a16:creationId xmlns:a16="http://schemas.microsoft.com/office/drawing/2014/main" id="{5DDC4018-0A44-F74B-A7D6-0F50401B5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1" name="Rectangle 104">
            <a:extLst>
              <a:ext uri="{FF2B5EF4-FFF2-40B4-BE49-F238E27FC236}">
                <a16:creationId xmlns:a16="http://schemas.microsoft.com/office/drawing/2014/main" id="{64A76612-ECA4-A64D-B114-0279A0493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2" name="Rectangle 105">
            <a:extLst>
              <a:ext uri="{FF2B5EF4-FFF2-40B4-BE49-F238E27FC236}">
                <a16:creationId xmlns:a16="http://schemas.microsoft.com/office/drawing/2014/main" id="{A0BE5D27-2A7B-A141-A679-FF2171D74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3" name="Rectangle 106">
            <a:extLst>
              <a:ext uri="{FF2B5EF4-FFF2-40B4-BE49-F238E27FC236}">
                <a16:creationId xmlns:a16="http://schemas.microsoft.com/office/drawing/2014/main" id="{080262C9-3303-E941-88F8-5AA5287C9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4" name="Rectangle 107">
            <a:extLst>
              <a:ext uri="{FF2B5EF4-FFF2-40B4-BE49-F238E27FC236}">
                <a16:creationId xmlns:a16="http://schemas.microsoft.com/office/drawing/2014/main" id="{12AF2A3A-58DE-C343-B8B6-A9895B99C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15" name="Rectangle 108">
            <a:extLst>
              <a:ext uri="{FF2B5EF4-FFF2-40B4-BE49-F238E27FC236}">
                <a16:creationId xmlns:a16="http://schemas.microsoft.com/office/drawing/2014/main" id="{DD1477BB-1912-1B4E-A457-E9ECA74BE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16" name="Rectangle 109">
            <a:extLst>
              <a:ext uri="{FF2B5EF4-FFF2-40B4-BE49-F238E27FC236}">
                <a16:creationId xmlns:a16="http://schemas.microsoft.com/office/drawing/2014/main" id="{5AC58479-9DDA-D047-93FC-654A97DDB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17" name="Rectangle 110">
            <a:extLst>
              <a:ext uri="{FF2B5EF4-FFF2-40B4-BE49-F238E27FC236}">
                <a16:creationId xmlns:a16="http://schemas.microsoft.com/office/drawing/2014/main" id="{F9542B21-CAFF-ED41-870B-FC034C3A7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18" name="Rectangle 111">
            <a:extLst>
              <a:ext uri="{FF2B5EF4-FFF2-40B4-BE49-F238E27FC236}">
                <a16:creationId xmlns:a16="http://schemas.microsoft.com/office/drawing/2014/main" id="{73D0AC87-0B8C-0B41-83D9-B7D6A313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19" name="Rectangle 112">
            <a:extLst>
              <a:ext uri="{FF2B5EF4-FFF2-40B4-BE49-F238E27FC236}">
                <a16:creationId xmlns:a16="http://schemas.microsoft.com/office/drawing/2014/main" id="{35A7C287-74E7-B748-8327-B98BDFCD7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0" name="Rectangle 113">
            <a:extLst>
              <a:ext uri="{FF2B5EF4-FFF2-40B4-BE49-F238E27FC236}">
                <a16:creationId xmlns:a16="http://schemas.microsoft.com/office/drawing/2014/main" id="{0792A9EF-9FD4-DC46-8500-A23C2F60D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1" name="Rectangle 114">
            <a:extLst>
              <a:ext uri="{FF2B5EF4-FFF2-40B4-BE49-F238E27FC236}">
                <a16:creationId xmlns:a16="http://schemas.microsoft.com/office/drawing/2014/main" id="{13E4C042-B99D-754A-850F-6F8944E55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2" name="Rectangle 115">
            <a:extLst>
              <a:ext uri="{FF2B5EF4-FFF2-40B4-BE49-F238E27FC236}">
                <a16:creationId xmlns:a16="http://schemas.microsoft.com/office/drawing/2014/main" id="{97203DE5-0A4C-AC40-A775-2AFDFEF34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3" name="Rectangle 116">
            <a:extLst>
              <a:ext uri="{FF2B5EF4-FFF2-40B4-BE49-F238E27FC236}">
                <a16:creationId xmlns:a16="http://schemas.microsoft.com/office/drawing/2014/main" id="{8AB881A5-8512-7648-87C5-68AF9A327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4" name="Rectangle 117">
            <a:extLst>
              <a:ext uri="{FF2B5EF4-FFF2-40B4-BE49-F238E27FC236}">
                <a16:creationId xmlns:a16="http://schemas.microsoft.com/office/drawing/2014/main" id="{F85602FA-8C07-B34C-AA63-C6B109291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25" name="Rectangle 118">
            <a:extLst>
              <a:ext uri="{FF2B5EF4-FFF2-40B4-BE49-F238E27FC236}">
                <a16:creationId xmlns:a16="http://schemas.microsoft.com/office/drawing/2014/main" id="{38540D1E-F0F7-EE4C-AC7B-3A91A90C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26" name="Rectangle 119">
            <a:extLst>
              <a:ext uri="{FF2B5EF4-FFF2-40B4-BE49-F238E27FC236}">
                <a16:creationId xmlns:a16="http://schemas.microsoft.com/office/drawing/2014/main" id="{FE7FFD8F-5A61-4B40-9EF4-595E6F70F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27" name="Rectangle 120">
            <a:extLst>
              <a:ext uri="{FF2B5EF4-FFF2-40B4-BE49-F238E27FC236}">
                <a16:creationId xmlns:a16="http://schemas.microsoft.com/office/drawing/2014/main" id="{A1CC3EF8-ECA4-354F-A7FF-D2F933534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28" name="Rectangle 121">
            <a:extLst>
              <a:ext uri="{FF2B5EF4-FFF2-40B4-BE49-F238E27FC236}">
                <a16:creationId xmlns:a16="http://schemas.microsoft.com/office/drawing/2014/main" id="{EFFD575B-E6F2-5745-96DF-97771FBFD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29" name="Rectangle 122">
            <a:extLst>
              <a:ext uri="{FF2B5EF4-FFF2-40B4-BE49-F238E27FC236}">
                <a16:creationId xmlns:a16="http://schemas.microsoft.com/office/drawing/2014/main" id="{987BD259-8538-F742-9882-F121AB8F8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2AAE5AB5-5F28-3E42-89D4-917D1B9BB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BD554F4-DAA9-A440-B65A-CBE59388D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B83990-0D86-BEA7-524D-61580AE5BE95}"/>
              </a:ext>
            </a:extLst>
          </p:cNvPr>
          <p:cNvSpPr txBox="1"/>
          <p:nvPr/>
        </p:nvSpPr>
        <p:spPr>
          <a:xfrm>
            <a:off x="282388" y="3354202"/>
            <a:ext cx="8579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P(matching # no shows and # overbooked)</a:t>
            </a:r>
          </a:p>
          <a:p>
            <a:pPr marL="514350" lvl="0" indent="-5143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P(enough rooms for overbooked guests)</a:t>
            </a:r>
          </a:p>
          <a:p>
            <a:pPr marL="514350" lvl="0" indent="-5143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P(filling all last-minute empty rooms)</a:t>
            </a:r>
          </a:p>
        </p:txBody>
      </p:sp>
    </p:spTree>
    <p:extLst>
      <p:ext uri="{BB962C8B-B14F-4D97-AF65-F5344CB8AC3E}">
        <p14:creationId xmlns:p14="http://schemas.microsoft.com/office/powerpoint/2010/main" val="19114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audio>
              <p:cMediaNode showWhenStopped="0"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  <p:bldLst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929481" y="2288961"/>
            <a:ext cx="7274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Phantom orders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10D41-96A9-4FC4-9271-349B61896481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SCM – 0.07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81076-F2D5-9925-CA4B-1EB9CFA40FD5}"/>
              </a:ext>
            </a:extLst>
          </p:cNvPr>
          <p:cNvSpPr txBox="1"/>
          <p:nvPr/>
        </p:nvSpPr>
        <p:spPr>
          <a:xfrm>
            <a:off x="402988" y="3349319"/>
            <a:ext cx="8327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This is called shortage gaming, 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one of the causes of the bullwhip effect</a:t>
            </a:r>
          </a:p>
        </p:txBody>
      </p:sp>
    </p:spTree>
    <p:extLst>
      <p:ext uri="{BB962C8B-B14F-4D97-AF65-F5344CB8AC3E}">
        <p14:creationId xmlns:p14="http://schemas.microsoft.com/office/powerpoint/2010/main" val="461539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1035096" y="1731029"/>
            <a:ext cx="7352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C. P(filling all no shows)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065C3-0B1D-FC4C-9987-F7FA6BB7560E}"/>
              </a:ext>
            </a:extLst>
          </p:cNvPr>
          <p:cNvSpPr txBox="1"/>
          <p:nvPr/>
        </p:nvSpPr>
        <p:spPr>
          <a:xfrm>
            <a:off x="972944" y="506344"/>
            <a:ext cx="747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Strategy – 0.15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0FC-DBE3-F198-3905-C4336E10CEB5}"/>
              </a:ext>
            </a:extLst>
          </p:cNvPr>
          <p:cNvSpPr txBox="1"/>
          <p:nvPr/>
        </p:nvSpPr>
        <p:spPr>
          <a:xfrm>
            <a:off x="282388" y="2608165"/>
            <a:ext cx="8579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Before: Stock enough to serve demand</a:t>
            </a:r>
          </a:p>
          <a:p>
            <a:pPr lvl="0"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Here: Demand = # no shows</a:t>
            </a:r>
          </a:p>
          <a:p>
            <a:pPr lvl="0"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-&gt; Overbook enough to fill no shows</a:t>
            </a:r>
          </a:p>
        </p:txBody>
      </p:sp>
    </p:spTree>
    <p:extLst>
      <p:ext uri="{BB962C8B-B14F-4D97-AF65-F5344CB8AC3E}">
        <p14:creationId xmlns:p14="http://schemas.microsoft.com/office/powerpoint/2010/main" val="3949750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7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06E9C-EF3D-FC46-A308-2B99239A59AE}"/>
              </a:ext>
            </a:extLst>
          </p:cNvPr>
          <p:cNvSpPr txBox="1"/>
          <p:nvPr/>
        </p:nvSpPr>
        <p:spPr>
          <a:xfrm>
            <a:off x="972944" y="506344"/>
            <a:ext cx="747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Strategy – 0.17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4B9B3B-5EE7-A74F-BB48-9D2D312D7543}"/>
              </a:ext>
            </a:extLst>
          </p:cNvPr>
          <p:cNvSpPr txBox="1"/>
          <p:nvPr/>
        </p:nvSpPr>
        <p:spPr>
          <a:xfrm>
            <a:off x="421778" y="2598355"/>
            <a:ext cx="8579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Total 100 seats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Demand for high-fare ~ N(</a:t>
            </a:r>
            <a:r>
              <a:rPr lang="el-GR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μ</a:t>
            </a: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=25,</a:t>
            </a:r>
            <a:r>
              <a:rPr lang="el-GR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σ</a:t>
            </a: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=50)</a:t>
            </a:r>
          </a:p>
          <a:p>
            <a:pPr lvl="0"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High-fare price is 2 x low-fare price</a:t>
            </a:r>
            <a:b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Compute Booking Limit</a:t>
            </a:r>
          </a:p>
        </p:txBody>
      </p:sp>
      <p:pic>
        <p:nvPicPr>
          <p:cNvPr id="85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0D0936CD-8539-62B8-3D84-7A77F430F3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60233" y="6204248"/>
            <a:ext cx="231923" cy="231923"/>
          </a:xfrm>
          <a:prstGeom prst="rect">
            <a:avLst/>
          </a:prstGeom>
        </p:spPr>
      </p:pic>
      <p:sp>
        <p:nvSpPr>
          <p:cNvPr id="86" name="Rectangle 63">
            <a:extLst>
              <a:ext uri="{FF2B5EF4-FFF2-40B4-BE49-F238E27FC236}">
                <a16:creationId xmlns:a16="http://schemas.microsoft.com/office/drawing/2014/main" id="{7C2933F0-66B2-C238-6080-875CDFA3F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1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88" name="Rectangle 64">
            <a:extLst>
              <a:ext uri="{FF2B5EF4-FFF2-40B4-BE49-F238E27FC236}">
                <a16:creationId xmlns:a16="http://schemas.microsoft.com/office/drawing/2014/main" id="{6DCDDE97-ACB9-E5F7-60F4-C553C5D0B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90" name="Rectangle 65">
            <a:extLst>
              <a:ext uri="{FF2B5EF4-FFF2-40B4-BE49-F238E27FC236}">
                <a16:creationId xmlns:a16="http://schemas.microsoft.com/office/drawing/2014/main" id="{FF055338-51C6-EFB1-0308-660A889B2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92" name="Rectangle 66">
            <a:extLst>
              <a:ext uri="{FF2B5EF4-FFF2-40B4-BE49-F238E27FC236}">
                <a16:creationId xmlns:a16="http://schemas.microsoft.com/office/drawing/2014/main" id="{852B4D11-4446-58F5-909D-F061FE8F0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93" name="Rectangle 67">
            <a:extLst>
              <a:ext uri="{FF2B5EF4-FFF2-40B4-BE49-F238E27FC236}">
                <a16:creationId xmlns:a16="http://schemas.microsoft.com/office/drawing/2014/main" id="{B259B02F-0257-9BAE-6D24-A69BA9628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162" name="Rectangle 68">
            <a:extLst>
              <a:ext uri="{FF2B5EF4-FFF2-40B4-BE49-F238E27FC236}">
                <a16:creationId xmlns:a16="http://schemas.microsoft.com/office/drawing/2014/main" id="{5D358369-77B0-E9B0-8FFE-66E220768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163" name="Rectangle 69">
            <a:extLst>
              <a:ext uri="{FF2B5EF4-FFF2-40B4-BE49-F238E27FC236}">
                <a16:creationId xmlns:a16="http://schemas.microsoft.com/office/drawing/2014/main" id="{B8E9EADD-F183-3F29-F87F-A73CE007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164" name="Rectangle 70">
            <a:extLst>
              <a:ext uri="{FF2B5EF4-FFF2-40B4-BE49-F238E27FC236}">
                <a16:creationId xmlns:a16="http://schemas.microsoft.com/office/drawing/2014/main" id="{2AF4CE06-97FC-8ADF-B806-D2744B66F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165" name="Rectangle 71">
            <a:extLst>
              <a:ext uri="{FF2B5EF4-FFF2-40B4-BE49-F238E27FC236}">
                <a16:creationId xmlns:a16="http://schemas.microsoft.com/office/drawing/2014/main" id="{B10B7E2B-794F-3E63-D003-A92108C27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166" name="Rectangle 72">
            <a:extLst>
              <a:ext uri="{FF2B5EF4-FFF2-40B4-BE49-F238E27FC236}">
                <a16:creationId xmlns:a16="http://schemas.microsoft.com/office/drawing/2014/main" id="{1F97F5D2-70D4-C550-CB10-1E3BC4926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167" name="Rectangle 73">
            <a:extLst>
              <a:ext uri="{FF2B5EF4-FFF2-40B4-BE49-F238E27FC236}">
                <a16:creationId xmlns:a16="http://schemas.microsoft.com/office/drawing/2014/main" id="{4000FD3B-FA67-89C0-637F-404940D8D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168" name="Rectangle 74">
            <a:extLst>
              <a:ext uri="{FF2B5EF4-FFF2-40B4-BE49-F238E27FC236}">
                <a16:creationId xmlns:a16="http://schemas.microsoft.com/office/drawing/2014/main" id="{108555A4-EA31-A745-67A5-6862D8505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169" name="Rectangle 75">
            <a:extLst>
              <a:ext uri="{FF2B5EF4-FFF2-40B4-BE49-F238E27FC236}">
                <a16:creationId xmlns:a16="http://schemas.microsoft.com/office/drawing/2014/main" id="{5A3C9811-2E65-A900-E49F-E9A8BE9B8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170" name="Rectangle 76">
            <a:extLst>
              <a:ext uri="{FF2B5EF4-FFF2-40B4-BE49-F238E27FC236}">
                <a16:creationId xmlns:a16="http://schemas.microsoft.com/office/drawing/2014/main" id="{A2FF637C-2135-9228-42B6-D7C268366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171" name="Rectangle 77">
            <a:extLst>
              <a:ext uri="{FF2B5EF4-FFF2-40B4-BE49-F238E27FC236}">
                <a16:creationId xmlns:a16="http://schemas.microsoft.com/office/drawing/2014/main" id="{B356BBD6-6D18-D6B9-DABD-06BCE68B9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172" name="Rectangle 78">
            <a:extLst>
              <a:ext uri="{FF2B5EF4-FFF2-40B4-BE49-F238E27FC236}">
                <a16:creationId xmlns:a16="http://schemas.microsoft.com/office/drawing/2014/main" id="{ABD51D33-2F12-00FD-42A4-A5E452F9C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173" name="Rectangle 79">
            <a:extLst>
              <a:ext uri="{FF2B5EF4-FFF2-40B4-BE49-F238E27FC236}">
                <a16:creationId xmlns:a16="http://schemas.microsoft.com/office/drawing/2014/main" id="{59267E30-4CF2-A047-FD1C-62D5336AE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174" name="Rectangle 80">
            <a:extLst>
              <a:ext uri="{FF2B5EF4-FFF2-40B4-BE49-F238E27FC236}">
                <a16:creationId xmlns:a16="http://schemas.microsoft.com/office/drawing/2014/main" id="{0BB26094-F490-BF60-7E4F-7B53FC023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175" name="Rectangle 81">
            <a:extLst>
              <a:ext uri="{FF2B5EF4-FFF2-40B4-BE49-F238E27FC236}">
                <a16:creationId xmlns:a16="http://schemas.microsoft.com/office/drawing/2014/main" id="{D92B4DE3-0A27-A50E-979D-ECBA36A53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176" name="Rectangle 82">
            <a:extLst>
              <a:ext uri="{FF2B5EF4-FFF2-40B4-BE49-F238E27FC236}">
                <a16:creationId xmlns:a16="http://schemas.microsoft.com/office/drawing/2014/main" id="{EC50B591-68ED-B808-A0F2-A493217F0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177" name="Rectangle 83">
            <a:extLst>
              <a:ext uri="{FF2B5EF4-FFF2-40B4-BE49-F238E27FC236}">
                <a16:creationId xmlns:a16="http://schemas.microsoft.com/office/drawing/2014/main" id="{A4D9C846-3FAC-57AA-2E56-76776C15D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178" name="Rectangle 84">
            <a:extLst>
              <a:ext uri="{FF2B5EF4-FFF2-40B4-BE49-F238E27FC236}">
                <a16:creationId xmlns:a16="http://schemas.microsoft.com/office/drawing/2014/main" id="{E8BDDE95-B633-B8E8-06EC-1B9DB5600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179" name="Rectangle 85">
            <a:extLst>
              <a:ext uri="{FF2B5EF4-FFF2-40B4-BE49-F238E27FC236}">
                <a16:creationId xmlns:a16="http://schemas.microsoft.com/office/drawing/2014/main" id="{3B26E9DF-4517-B80A-0D5D-F21EB3FD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180" name="Rectangle 86">
            <a:extLst>
              <a:ext uri="{FF2B5EF4-FFF2-40B4-BE49-F238E27FC236}">
                <a16:creationId xmlns:a16="http://schemas.microsoft.com/office/drawing/2014/main" id="{249C7C48-1236-2908-D617-DFF1DFC86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181" name="Rectangle 87">
            <a:extLst>
              <a:ext uri="{FF2B5EF4-FFF2-40B4-BE49-F238E27FC236}">
                <a16:creationId xmlns:a16="http://schemas.microsoft.com/office/drawing/2014/main" id="{F48D2AE5-099A-2DDD-B45C-7674177F1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82" name="Rectangle 88">
            <a:extLst>
              <a:ext uri="{FF2B5EF4-FFF2-40B4-BE49-F238E27FC236}">
                <a16:creationId xmlns:a16="http://schemas.microsoft.com/office/drawing/2014/main" id="{3011DB11-D841-D926-38CA-6ED4F0327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83" name="Rectangle 89">
            <a:extLst>
              <a:ext uri="{FF2B5EF4-FFF2-40B4-BE49-F238E27FC236}">
                <a16:creationId xmlns:a16="http://schemas.microsoft.com/office/drawing/2014/main" id="{40B20EE3-B60B-44AE-F8CB-12212DC16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84" name="Rectangle 90">
            <a:extLst>
              <a:ext uri="{FF2B5EF4-FFF2-40B4-BE49-F238E27FC236}">
                <a16:creationId xmlns:a16="http://schemas.microsoft.com/office/drawing/2014/main" id="{90E416E8-1047-27E7-E646-0EF3FD84F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85" name="Rectangle 91">
            <a:extLst>
              <a:ext uri="{FF2B5EF4-FFF2-40B4-BE49-F238E27FC236}">
                <a16:creationId xmlns:a16="http://schemas.microsoft.com/office/drawing/2014/main" id="{758FFB94-D6C0-59E8-3BC4-5BF84E03E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86" name="Rectangle 92">
            <a:extLst>
              <a:ext uri="{FF2B5EF4-FFF2-40B4-BE49-F238E27FC236}">
                <a16:creationId xmlns:a16="http://schemas.microsoft.com/office/drawing/2014/main" id="{37D8A4A3-48E1-EF05-51FD-F2EE4D9A6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87" name="Rectangle 93">
            <a:extLst>
              <a:ext uri="{FF2B5EF4-FFF2-40B4-BE49-F238E27FC236}">
                <a16:creationId xmlns:a16="http://schemas.microsoft.com/office/drawing/2014/main" id="{88307300-7650-759E-0495-9918F2A9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88" name="Rectangle 94">
            <a:extLst>
              <a:ext uri="{FF2B5EF4-FFF2-40B4-BE49-F238E27FC236}">
                <a16:creationId xmlns:a16="http://schemas.microsoft.com/office/drawing/2014/main" id="{EA59F796-12A3-D6B2-FDF7-81123CBC7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89" name="Rectangle 95">
            <a:extLst>
              <a:ext uri="{FF2B5EF4-FFF2-40B4-BE49-F238E27FC236}">
                <a16:creationId xmlns:a16="http://schemas.microsoft.com/office/drawing/2014/main" id="{7343483D-09BD-22C2-6A23-066240DE2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90" name="Rectangle 96">
            <a:extLst>
              <a:ext uri="{FF2B5EF4-FFF2-40B4-BE49-F238E27FC236}">
                <a16:creationId xmlns:a16="http://schemas.microsoft.com/office/drawing/2014/main" id="{ED96FE9F-064A-FAEC-6E8E-7B1A20A78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91" name="Rectangle 97">
            <a:extLst>
              <a:ext uri="{FF2B5EF4-FFF2-40B4-BE49-F238E27FC236}">
                <a16:creationId xmlns:a16="http://schemas.microsoft.com/office/drawing/2014/main" id="{D13D9A93-DB0D-1F20-5808-123D4F1FC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92" name="Rectangle 98">
            <a:extLst>
              <a:ext uri="{FF2B5EF4-FFF2-40B4-BE49-F238E27FC236}">
                <a16:creationId xmlns:a16="http://schemas.microsoft.com/office/drawing/2014/main" id="{7F62046A-CF05-70F5-C230-3C0B1BC0E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93" name="Rectangle 99">
            <a:extLst>
              <a:ext uri="{FF2B5EF4-FFF2-40B4-BE49-F238E27FC236}">
                <a16:creationId xmlns:a16="http://schemas.microsoft.com/office/drawing/2014/main" id="{B7425F5F-9919-BBDF-3097-988D686BA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94" name="Rectangle 100">
            <a:extLst>
              <a:ext uri="{FF2B5EF4-FFF2-40B4-BE49-F238E27FC236}">
                <a16:creationId xmlns:a16="http://schemas.microsoft.com/office/drawing/2014/main" id="{6BAD5FC6-E2D5-F724-B83A-B75CA11DE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95" name="Rectangle 101">
            <a:extLst>
              <a:ext uri="{FF2B5EF4-FFF2-40B4-BE49-F238E27FC236}">
                <a16:creationId xmlns:a16="http://schemas.microsoft.com/office/drawing/2014/main" id="{B47F26EB-4F0C-EBBB-D905-F87813456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96" name="Rectangle 102">
            <a:extLst>
              <a:ext uri="{FF2B5EF4-FFF2-40B4-BE49-F238E27FC236}">
                <a16:creationId xmlns:a16="http://schemas.microsoft.com/office/drawing/2014/main" id="{4A848685-E83B-F240-89F4-62E0DD5EE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97" name="Rectangle 103">
            <a:extLst>
              <a:ext uri="{FF2B5EF4-FFF2-40B4-BE49-F238E27FC236}">
                <a16:creationId xmlns:a16="http://schemas.microsoft.com/office/drawing/2014/main" id="{9844683A-2CBE-794B-7606-DBB937471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98" name="Rectangle 104">
            <a:extLst>
              <a:ext uri="{FF2B5EF4-FFF2-40B4-BE49-F238E27FC236}">
                <a16:creationId xmlns:a16="http://schemas.microsoft.com/office/drawing/2014/main" id="{4C0ACE63-93DA-9AF7-F888-734AFB361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99" name="Rectangle 105">
            <a:extLst>
              <a:ext uri="{FF2B5EF4-FFF2-40B4-BE49-F238E27FC236}">
                <a16:creationId xmlns:a16="http://schemas.microsoft.com/office/drawing/2014/main" id="{1FD7A044-774C-42A9-91D1-A747DF566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200" name="Rectangle 106">
            <a:extLst>
              <a:ext uri="{FF2B5EF4-FFF2-40B4-BE49-F238E27FC236}">
                <a16:creationId xmlns:a16="http://schemas.microsoft.com/office/drawing/2014/main" id="{82AD1ED1-9669-310C-B8C1-73A9BA7DA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201" name="Rectangle 107">
            <a:extLst>
              <a:ext uri="{FF2B5EF4-FFF2-40B4-BE49-F238E27FC236}">
                <a16:creationId xmlns:a16="http://schemas.microsoft.com/office/drawing/2014/main" id="{4BD6D95D-C468-42DC-42DA-A3941A04D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202" name="Rectangle 108">
            <a:extLst>
              <a:ext uri="{FF2B5EF4-FFF2-40B4-BE49-F238E27FC236}">
                <a16:creationId xmlns:a16="http://schemas.microsoft.com/office/drawing/2014/main" id="{A1F3A427-35AA-E533-7D6C-09E258EEC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203" name="Rectangle 109">
            <a:extLst>
              <a:ext uri="{FF2B5EF4-FFF2-40B4-BE49-F238E27FC236}">
                <a16:creationId xmlns:a16="http://schemas.microsoft.com/office/drawing/2014/main" id="{85C3130C-5D32-0AD9-AE2E-76AAFAA79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204" name="Rectangle 110">
            <a:extLst>
              <a:ext uri="{FF2B5EF4-FFF2-40B4-BE49-F238E27FC236}">
                <a16:creationId xmlns:a16="http://schemas.microsoft.com/office/drawing/2014/main" id="{9EDF10CA-EE05-8104-1132-A508F337E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205" name="Rectangle 111">
            <a:extLst>
              <a:ext uri="{FF2B5EF4-FFF2-40B4-BE49-F238E27FC236}">
                <a16:creationId xmlns:a16="http://schemas.microsoft.com/office/drawing/2014/main" id="{8AD6E0BB-E64A-D00B-FA33-55070A938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206" name="Rectangle 112">
            <a:extLst>
              <a:ext uri="{FF2B5EF4-FFF2-40B4-BE49-F238E27FC236}">
                <a16:creationId xmlns:a16="http://schemas.microsoft.com/office/drawing/2014/main" id="{99E868C1-5EAB-5279-92AE-341BDCC52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207" name="Rectangle 113">
            <a:extLst>
              <a:ext uri="{FF2B5EF4-FFF2-40B4-BE49-F238E27FC236}">
                <a16:creationId xmlns:a16="http://schemas.microsoft.com/office/drawing/2014/main" id="{CA52D9CE-A5F6-3B50-D719-8AE6FA342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208" name="Rectangle 114">
            <a:extLst>
              <a:ext uri="{FF2B5EF4-FFF2-40B4-BE49-F238E27FC236}">
                <a16:creationId xmlns:a16="http://schemas.microsoft.com/office/drawing/2014/main" id="{FC62225F-6AFA-554C-EDA8-CEB1E5B0D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209" name="Rectangle 115">
            <a:extLst>
              <a:ext uri="{FF2B5EF4-FFF2-40B4-BE49-F238E27FC236}">
                <a16:creationId xmlns:a16="http://schemas.microsoft.com/office/drawing/2014/main" id="{530C5C5B-05A7-4842-7690-EAC85C552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210" name="Rectangle 116">
            <a:extLst>
              <a:ext uri="{FF2B5EF4-FFF2-40B4-BE49-F238E27FC236}">
                <a16:creationId xmlns:a16="http://schemas.microsoft.com/office/drawing/2014/main" id="{53677881-D3FE-744A-9A9B-2F84BE55E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211" name="Rectangle 117">
            <a:extLst>
              <a:ext uri="{FF2B5EF4-FFF2-40B4-BE49-F238E27FC236}">
                <a16:creationId xmlns:a16="http://schemas.microsoft.com/office/drawing/2014/main" id="{F7CF47A8-91EE-B5A3-B8D5-F45351149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212" name="Rectangle 118">
            <a:extLst>
              <a:ext uri="{FF2B5EF4-FFF2-40B4-BE49-F238E27FC236}">
                <a16:creationId xmlns:a16="http://schemas.microsoft.com/office/drawing/2014/main" id="{34C158A4-443A-D102-81D2-E1AE46314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213" name="Rectangle 119">
            <a:extLst>
              <a:ext uri="{FF2B5EF4-FFF2-40B4-BE49-F238E27FC236}">
                <a16:creationId xmlns:a16="http://schemas.microsoft.com/office/drawing/2014/main" id="{7A326EF5-23F3-680A-C257-EB7E18CAA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214" name="Rectangle 120">
            <a:extLst>
              <a:ext uri="{FF2B5EF4-FFF2-40B4-BE49-F238E27FC236}">
                <a16:creationId xmlns:a16="http://schemas.microsoft.com/office/drawing/2014/main" id="{A21ECC9E-69C8-E644-F353-207E9E29F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215" name="Rectangle 121">
            <a:extLst>
              <a:ext uri="{FF2B5EF4-FFF2-40B4-BE49-F238E27FC236}">
                <a16:creationId xmlns:a16="http://schemas.microsoft.com/office/drawing/2014/main" id="{76029DE4-E1A0-ECC6-80C6-2F8F26237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216" name="Rectangle 122">
            <a:extLst>
              <a:ext uri="{FF2B5EF4-FFF2-40B4-BE49-F238E27FC236}">
                <a16:creationId xmlns:a16="http://schemas.microsoft.com/office/drawing/2014/main" id="{20ED772C-FD16-23F6-E9D5-B131603E2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217" name="Rectangle 123">
            <a:extLst>
              <a:ext uri="{FF2B5EF4-FFF2-40B4-BE49-F238E27FC236}">
                <a16:creationId xmlns:a16="http://schemas.microsoft.com/office/drawing/2014/main" id="{BE2B721D-8AE9-403D-3091-260E738E5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E56B2B48-33CA-8898-E8D6-911342A01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995375"/>
            <a:ext cx="2254472" cy="86262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1:00</a:t>
            </a:r>
          </a:p>
        </p:txBody>
      </p:sp>
      <p:pic>
        <p:nvPicPr>
          <p:cNvPr id="5122" name="Picture 2" descr="Southwest logo and symbol, meaning, history, PNG">
            <a:extLst>
              <a:ext uri="{FF2B5EF4-FFF2-40B4-BE49-F238E27FC236}">
                <a16:creationId xmlns:a16="http://schemas.microsoft.com/office/drawing/2014/main" id="{56002298-19AB-EA24-6BE1-489EE6CD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296" y="1275375"/>
            <a:ext cx="3525408" cy="159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5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3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4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6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8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9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1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4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7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10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30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4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60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7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900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20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3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50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700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8000"/>
                            </p:stCondLst>
                            <p:childTnLst>
                              <p:par>
                                <p:cTn id="18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900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audio>
              <p:cMediaNode showWhenStopped="0">
                <p:cTn id="18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  <p:bldLst>
      <p:bldP spid="86" grpId="0" animBg="1"/>
      <p:bldP spid="88" grpId="0" animBg="1"/>
      <p:bldP spid="90" grpId="0" animBg="1"/>
      <p:bldP spid="92" grpId="0" animBg="1"/>
      <p:bldP spid="93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1538866" y="1536174"/>
            <a:ext cx="63450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75 seats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Gain = high-fare – low-fare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= low-fare = Loss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G/(G+L) = 50% </a:t>
            </a: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  <a:sym typeface="Wingdings" pitchFamily="2" charset="2"/>
              </a:rPr>
              <a:t> z = 0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  <a:sym typeface="Wingdings" pitchFamily="2" charset="2"/>
              </a:rPr>
              <a:t>Protection level = 25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  <a:sym typeface="Wingdings" pitchFamily="2" charset="2"/>
              </a:rPr>
              <a:t>Booking limit = 100 – 25 = 75</a:t>
            </a:r>
            <a:endParaRPr lang="en-US" sz="32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065C3-0B1D-FC4C-9987-F7FA6BB7560E}"/>
              </a:ext>
            </a:extLst>
          </p:cNvPr>
          <p:cNvSpPr txBox="1"/>
          <p:nvPr/>
        </p:nvSpPr>
        <p:spPr>
          <a:xfrm>
            <a:off x="972944" y="506344"/>
            <a:ext cx="747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Strategy – 0.17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351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Mix – 0.07</a:t>
            </a:r>
          </a:p>
        </p:txBody>
      </p:sp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895279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CAD9E-69A5-CA46-83D6-CD3F44297054}"/>
              </a:ext>
            </a:extLst>
          </p:cNvPr>
          <p:cNvSpPr txBox="1"/>
          <p:nvPr/>
        </p:nvSpPr>
        <p:spPr>
          <a:xfrm>
            <a:off x="282388" y="2058931"/>
            <a:ext cx="85792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What is </a:t>
            </a:r>
            <a:r>
              <a:rPr lang="en-US" sz="4000" u="sng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needed</a:t>
            </a: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for a parallel queue system to outperform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 pooled system?</a:t>
            </a:r>
          </a:p>
          <a:p>
            <a:pPr algn="ctr"/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[One word]</a:t>
            </a:r>
          </a:p>
        </p:txBody>
      </p:sp>
      <p:pic>
        <p:nvPicPr>
          <p:cNvPr id="69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44AB4B64-600C-4547-BC60-E238ECA320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70" name="Rectangle 63">
            <a:extLst>
              <a:ext uri="{FF2B5EF4-FFF2-40B4-BE49-F238E27FC236}">
                <a16:creationId xmlns:a16="http://schemas.microsoft.com/office/drawing/2014/main" id="{96449913-2D9B-544F-816E-921D91C0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1" name="Rectangle 64">
            <a:extLst>
              <a:ext uri="{FF2B5EF4-FFF2-40B4-BE49-F238E27FC236}">
                <a16:creationId xmlns:a16="http://schemas.microsoft.com/office/drawing/2014/main" id="{99EA7037-7BDC-1748-BE42-2762500B9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2" name="Rectangle 65">
            <a:extLst>
              <a:ext uri="{FF2B5EF4-FFF2-40B4-BE49-F238E27FC236}">
                <a16:creationId xmlns:a16="http://schemas.microsoft.com/office/drawing/2014/main" id="{B7C82F45-EFC1-A848-9AB1-F043CA9DD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423C8639-6E14-7542-B9BF-C11AB75C2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4" name="Rectangle 67">
            <a:extLst>
              <a:ext uri="{FF2B5EF4-FFF2-40B4-BE49-F238E27FC236}">
                <a16:creationId xmlns:a16="http://schemas.microsoft.com/office/drawing/2014/main" id="{9F92982F-35CB-9E42-A4DB-E74194A52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75" name="Rectangle 68">
            <a:extLst>
              <a:ext uri="{FF2B5EF4-FFF2-40B4-BE49-F238E27FC236}">
                <a16:creationId xmlns:a16="http://schemas.microsoft.com/office/drawing/2014/main" id="{FCAD5D4B-CDDD-AE49-A0B4-845360B14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76" name="Rectangle 69">
            <a:extLst>
              <a:ext uri="{FF2B5EF4-FFF2-40B4-BE49-F238E27FC236}">
                <a16:creationId xmlns:a16="http://schemas.microsoft.com/office/drawing/2014/main" id="{FF51CBAD-E07E-4F46-A320-6C3DC18F5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9589F1E6-A29A-5542-BAE0-3DEC933E9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78" name="Rectangle 71">
            <a:extLst>
              <a:ext uri="{FF2B5EF4-FFF2-40B4-BE49-F238E27FC236}">
                <a16:creationId xmlns:a16="http://schemas.microsoft.com/office/drawing/2014/main" id="{AF0AC0A5-7207-A14C-A033-EE3C09A77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79" name="Rectangle 72">
            <a:extLst>
              <a:ext uri="{FF2B5EF4-FFF2-40B4-BE49-F238E27FC236}">
                <a16:creationId xmlns:a16="http://schemas.microsoft.com/office/drawing/2014/main" id="{F4E1B07A-3566-924A-AD68-F186F5022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67E9F070-DAD0-9346-B8A9-9CB76747D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C6F8B165-7178-5848-9507-13D08D2E7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2" name="Rectangle 75">
            <a:extLst>
              <a:ext uri="{FF2B5EF4-FFF2-40B4-BE49-F238E27FC236}">
                <a16:creationId xmlns:a16="http://schemas.microsoft.com/office/drawing/2014/main" id="{BFB137E9-E4B8-474D-9EAC-D7E81CCA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3" name="Rectangle 76">
            <a:extLst>
              <a:ext uri="{FF2B5EF4-FFF2-40B4-BE49-F238E27FC236}">
                <a16:creationId xmlns:a16="http://schemas.microsoft.com/office/drawing/2014/main" id="{59DF7A7B-9CDD-884A-9E27-CDAC2499A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4" name="Rectangle 77">
            <a:extLst>
              <a:ext uri="{FF2B5EF4-FFF2-40B4-BE49-F238E27FC236}">
                <a16:creationId xmlns:a16="http://schemas.microsoft.com/office/drawing/2014/main" id="{B6944539-0F35-1841-BFCF-96255E01F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85" name="Rectangle 78">
            <a:extLst>
              <a:ext uri="{FF2B5EF4-FFF2-40B4-BE49-F238E27FC236}">
                <a16:creationId xmlns:a16="http://schemas.microsoft.com/office/drawing/2014/main" id="{DAC02CE8-7B72-3E4A-AEFF-16D8096DA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2E76A662-E4CB-3548-B08D-08A4492E6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87" name="Rectangle 80">
            <a:extLst>
              <a:ext uri="{FF2B5EF4-FFF2-40B4-BE49-F238E27FC236}">
                <a16:creationId xmlns:a16="http://schemas.microsoft.com/office/drawing/2014/main" id="{3CA209BD-1F2B-DB44-9115-969CDD940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88" name="Rectangle 81">
            <a:extLst>
              <a:ext uri="{FF2B5EF4-FFF2-40B4-BE49-F238E27FC236}">
                <a16:creationId xmlns:a16="http://schemas.microsoft.com/office/drawing/2014/main" id="{C3A78D47-CA87-0C42-8837-49744BA23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89" name="Rectangle 82">
            <a:extLst>
              <a:ext uri="{FF2B5EF4-FFF2-40B4-BE49-F238E27FC236}">
                <a16:creationId xmlns:a16="http://schemas.microsoft.com/office/drawing/2014/main" id="{6E3754CF-3C93-764F-A46C-564C4BCA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0D5885A3-4AB6-E140-8EC0-9350B0BAD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1" name="Rectangle 84">
            <a:extLst>
              <a:ext uri="{FF2B5EF4-FFF2-40B4-BE49-F238E27FC236}">
                <a16:creationId xmlns:a16="http://schemas.microsoft.com/office/drawing/2014/main" id="{D488523E-0E57-B144-8F8E-EAB459775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5472AAAA-DD31-734A-95CC-F1951B14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3" name="Rectangle 86">
            <a:extLst>
              <a:ext uri="{FF2B5EF4-FFF2-40B4-BE49-F238E27FC236}">
                <a16:creationId xmlns:a16="http://schemas.microsoft.com/office/drawing/2014/main" id="{0F5A11B9-B956-BB43-9A29-9FA059034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4" name="Rectangle 87">
            <a:extLst>
              <a:ext uri="{FF2B5EF4-FFF2-40B4-BE49-F238E27FC236}">
                <a16:creationId xmlns:a16="http://schemas.microsoft.com/office/drawing/2014/main" id="{97F77A02-3852-9444-BFFF-C802E4FB6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95" name="Rectangle 88">
            <a:extLst>
              <a:ext uri="{FF2B5EF4-FFF2-40B4-BE49-F238E27FC236}">
                <a16:creationId xmlns:a16="http://schemas.microsoft.com/office/drawing/2014/main" id="{48F3E672-4DD7-CA4E-83EE-C01B1AFF9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96" name="Rectangle 89">
            <a:extLst>
              <a:ext uri="{FF2B5EF4-FFF2-40B4-BE49-F238E27FC236}">
                <a16:creationId xmlns:a16="http://schemas.microsoft.com/office/drawing/2014/main" id="{904F43F8-DB0B-E848-B140-A1C6CF913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97" name="Rectangle 90">
            <a:extLst>
              <a:ext uri="{FF2B5EF4-FFF2-40B4-BE49-F238E27FC236}">
                <a16:creationId xmlns:a16="http://schemas.microsoft.com/office/drawing/2014/main" id="{0B4A1407-D078-5F42-BCE0-31B8E49CD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98" name="Rectangle 91">
            <a:extLst>
              <a:ext uri="{FF2B5EF4-FFF2-40B4-BE49-F238E27FC236}">
                <a16:creationId xmlns:a16="http://schemas.microsoft.com/office/drawing/2014/main" id="{1AF6B0FB-3DE8-414F-8ADA-F19C83CCF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99" name="Rectangle 92">
            <a:extLst>
              <a:ext uri="{FF2B5EF4-FFF2-40B4-BE49-F238E27FC236}">
                <a16:creationId xmlns:a16="http://schemas.microsoft.com/office/drawing/2014/main" id="{2A17BAD3-B593-9748-BE57-4EA56B343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0" name="Rectangle 93">
            <a:extLst>
              <a:ext uri="{FF2B5EF4-FFF2-40B4-BE49-F238E27FC236}">
                <a16:creationId xmlns:a16="http://schemas.microsoft.com/office/drawing/2014/main" id="{B62969FC-54D0-754D-8288-36EB09BEF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1" name="Rectangle 94">
            <a:extLst>
              <a:ext uri="{FF2B5EF4-FFF2-40B4-BE49-F238E27FC236}">
                <a16:creationId xmlns:a16="http://schemas.microsoft.com/office/drawing/2014/main" id="{86A1DDA7-1BC4-2B41-B5B5-468E9B171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2" name="Rectangle 95">
            <a:extLst>
              <a:ext uri="{FF2B5EF4-FFF2-40B4-BE49-F238E27FC236}">
                <a16:creationId xmlns:a16="http://schemas.microsoft.com/office/drawing/2014/main" id="{956D7D28-B074-9746-A1C4-C763F13D2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3" name="Rectangle 96">
            <a:extLst>
              <a:ext uri="{FF2B5EF4-FFF2-40B4-BE49-F238E27FC236}">
                <a16:creationId xmlns:a16="http://schemas.microsoft.com/office/drawing/2014/main" id="{072DFC0F-9E0E-8740-9555-7AC885834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4" name="Rectangle 97">
            <a:extLst>
              <a:ext uri="{FF2B5EF4-FFF2-40B4-BE49-F238E27FC236}">
                <a16:creationId xmlns:a16="http://schemas.microsoft.com/office/drawing/2014/main" id="{9E449EB2-AACB-1142-9B8E-E6B51B82F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05" name="Rectangle 98">
            <a:extLst>
              <a:ext uri="{FF2B5EF4-FFF2-40B4-BE49-F238E27FC236}">
                <a16:creationId xmlns:a16="http://schemas.microsoft.com/office/drawing/2014/main" id="{3D2B83B3-E6D6-A64D-9AF0-0E0F8D7CE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06" name="Rectangle 99">
            <a:extLst>
              <a:ext uri="{FF2B5EF4-FFF2-40B4-BE49-F238E27FC236}">
                <a16:creationId xmlns:a16="http://schemas.microsoft.com/office/drawing/2014/main" id="{A9DA368D-C9BF-2F4E-9BB1-4C762CD3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07" name="Rectangle 100">
            <a:extLst>
              <a:ext uri="{FF2B5EF4-FFF2-40B4-BE49-F238E27FC236}">
                <a16:creationId xmlns:a16="http://schemas.microsoft.com/office/drawing/2014/main" id="{7F67B8E8-CE82-FB45-8864-10FFC5D1F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08" name="Rectangle 101">
            <a:extLst>
              <a:ext uri="{FF2B5EF4-FFF2-40B4-BE49-F238E27FC236}">
                <a16:creationId xmlns:a16="http://schemas.microsoft.com/office/drawing/2014/main" id="{F07DDD2D-C060-1442-960E-63A913519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09" name="Rectangle 102">
            <a:extLst>
              <a:ext uri="{FF2B5EF4-FFF2-40B4-BE49-F238E27FC236}">
                <a16:creationId xmlns:a16="http://schemas.microsoft.com/office/drawing/2014/main" id="{637FEDFB-75FE-C24A-A320-5501CE2DC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0" name="Rectangle 103">
            <a:extLst>
              <a:ext uri="{FF2B5EF4-FFF2-40B4-BE49-F238E27FC236}">
                <a16:creationId xmlns:a16="http://schemas.microsoft.com/office/drawing/2014/main" id="{FB91D420-D3F1-244B-9FA2-F7A4BFA61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1" name="Rectangle 104">
            <a:extLst>
              <a:ext uri="{FF2B5EF4-FFF2-40B4-BE49-F238E27FC236}">
                <a16:creationId xmlns:a16="http://schemas.microsoft.com/office/drawing/2014/main" id="{B7976AE9-17C1-EB41-8B1C-2D5E7A1DE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2" name="Rectangle 105">
            <a:extLst>
              <a:ext uri="{FF2B5EF4-FFF2-40B4-BE49-F238E27FC236}">
                <a16:creationId xmlns:a16="http://schemas.microsoft.com/office/drawing/2014/main" id="{BF5DB7E1-5558-E14E-A595-F029F9CCF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3" name="Rectangle 106">
            <a:extLst>
              <a:ext uri="{FF2B5EF4-FFF2-40B4-BE49-F238E27FC236}">
                <a16:creationId xmlns:a16="http://schemas.microsoft.com/office/drawing/2014/main" id="{957119E8-7028-8741-8FF2-4232F4B39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4" name="Rectangle 107">
            <a:extLst>
              <a:ext uri="{FF2B5EF4-FFF2-40B4-BE49-F238E27FC236}">
                <a16:creationId xmlns:a16="http://schemas.microsoft.com/office/drawing/2014/main" id="{ECEC5F7E-09CE-0241-804C-4947E650A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15" name="Rectangle 108">
            <a:extLst>
              <a:ext uri="{FF2B5EF4-FFF2-40B4-BE49-F238E27FC236}">
                <a16:creationId xmlns:a16="http://schemas.microsoft.com/office/drawing/2014/main" id="{691369B4-EAFE-844E-8610-FCE1E38E6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16" name="Rectangle 109">
            <a:extLst>
              <a:ext uri="{FF2B5EF4-FFF2-40B4-BE49-F238E27FC236}">
                <a16:creationId xmlns:a16="http://schemas.microsoft.com/office/drawing/2014/main" id="{27CA3CB5-89B4-F342-9999-5F6466EC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17" name="Rectangle 110">
            <a:extLst>
              <a:ext uri="{FF2B5EF4-FFF2-40B4-BE49-F238E27FC236}">
                <a16:creationId xmlns:a16="http://schemas.microsoft.com/office/drawing/2014/main" id="{A8047A2F-7225-7B4B-AC2D-D08A54B49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18" name="Rectangle 111">
            <a:extLst>
              <a:ext uri="{FF2B5EF4-FFF2-40B4-BE49-F238E27FC236}">
                <a16:creationId xmlns:a16="http://schemas.microsoft.com/office/drawing/2014/main" id="{C176303E-2B0F-8949-A0CA-02957CB2D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19" name="Rectangle 112">
            <a:extLst>
              <a:ext uri="{FF2B5EF4-FFF2-40B4-BE49-F238E27FC236}">
                <a16:creationId xmlns:a16="http://schemas.microsoft.com/office/drawing/2014/main" id="{433D96DE-7EDE-9642-A627-43A0DBD32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0" name="Rectangle 113">
            <a:extLst>
              <a:ext uri="{FF2B5EF4-FFF2-40B4-BE49-F238E27FC236}">
                <a16:creationId xmlns:a16="http://schemas.microsoft.com/office/drawing/2014/main" id="{A37E80BF-5F7B-D94E-A1B9-048C65AE4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1" name="Rectangle 114">
            <a:extLst>
              <a:ext uri="{FF2B5EF4-FFF2-40B4-BE49-F238E27FC236}">
                <a16:creationId xmlns:a16="http://schemas.microsoft.com/office/drawing/2014/main" id="{BD47C2AF-105D-E64A-BF06-152B6E8DB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2" name="Rectangle 115">
            <a:extLst>
              <a:ext uri="{FF2B5EF4-FFF2-40B4-BE49-F238E27FC236}">
                <a16:creationId xmlns:a16="http://schemas.microsoft.com/office/drawing/2014/main" id="{F129D6BD-154C-1A4C-97CC-A8004D915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3" name="Rectangle 116">
            <a:extLst>
              <a:ext uri="{FF2B5EF4-FFF2-40B4-BE49-F238E27FC236}">
                <a16:creationId xmlns:a16="http://schemas.microsoft.com/office/drawing/2014/main" id="{DFFB9482-7BCD-F54A-B408-14E805EE6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4" name="Rectangle 117">
            <a:extLst>
              <a:ext uri="{FF2B5EF4-FFF2-40B4-BE49-F238E27FC236}">
                <a16:creationId xmlns:a16="http://schemas.microsoft.com/office/drawing/2014/main" id="{1A4481AA-5EEE-D140-A515-6613DB403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25" name="Rectangle 118">
            <a:extLst>
              <a:ext uri="{FF2B5EF4-FFF2-40B4-BE49-F238E27FC236}">
                <a16:creationId xmlns:a16="http://schemas.microsoft.com/office/drawing/2014/main" id="{0508D8FB-3B73-F44A-8D76-B6DB409CA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26" name="Rectangle 119">
            <a:extLst>
              <a:ext uri="{FF2B5EF4-FFF2-40B4-BE49-F238E27FC236}">
                <a16:creationId xmlns:a16="http://schemas.microsoft.com/office/drawing/2014/main" id="{1D4C9C26-E8D1-C04D-B288-00DF765C5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27" name="Rectangle 120">
            <a:extLst>
              <a:ext uri="{FF2B5EF4-FFF2-40B4-BE49-F238E27FC236}">
                <a16:creationId xmlns:a16="http://schemas.microsoft.com/office/drawing/2014/main" id="{70DAB0F1-7F11-6144-AD85-BF7F0C7A1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28" name="Rectangle 121">
            <a:extLst>
              <a:ext uri="{FF2B5EF4-FFF2-40B4-BE49-F238E27FC236}">
                <a16:creationId xmlns:a16="http://schemas.microsoft.com/office/drawing/2014/main" id="{C9955968-7BD5-2549-B0C3-E17D170D9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29" name="Rectangle 122">
            <a:extLst>
              <a:ext uri="{FF2B5EF4-FFF2-40B4-BE49-F238E27FC236}">
                <a16:creationId xmlns:a16="http://schemas.microsoft.com/office/drawing/2014/main" id="{92AAF9D2-81FD-204F-A0E1-AA2CAF848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5C2F370A-BC4F-4D4A-846D-F80CA1DC0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E11051C-7F2F-EA47-839F-AA61179A5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</p:spTree>
    <p:extLst>
      <p:ext uri="{BB962C8B-B14F-4D97-AF65-F5344CB8AC3E}">
        <p14:creationId xmlns:p14="http://schemas.microsoft.com/office/powerpoint/2010/main" val="138639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  <p:bldLst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934844" y="2182505"/>
            <a:ext cx="72743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Visibility/Feedback</a:t>
            </a:r>
          </a:p>
          <a:p>
            <a:pPr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Workers adjust service rate based on current workload and how fast 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their work thins the line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A0217-41C2-ED48-8A89-ABD3493C0D4C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Mix – 0.07</a:t>
            </a:r>
          </a:p>
        </p:txBody>
      </p:sp>
    </p:spTree>
    <p:extLst>
      <p:ext uri="{BB962C8B-B14F-4D97-AF65-F5344CB8AC3E}">
        <p14:creationId xmlns:p14="http://schemas.microsoft.com/office/powerpoint/2010/main" val="3268604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575D4-5659-3F4A-9319-A5BA2D5A581B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Mix – 0.09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868B3-22D9-D74A-AE37-F08A767099AB}"/>
              </a:ext>
            </a:extLst>
          </p:cNvPr>
          <p:cNvSpPr txBox="1"/>
          <p:nvPr/>
        </p:nvSpPr>
        <p:spPr>
          <a:xfrm>
            <a:off x="673254" y="1350632"/>
            <a:ext cx="8076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How to discourage people from lying about their eligibility to get vaccines?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7319E-D2A8-C44B-9237-16A68CD7592B}"/>
              </a:ext>
            </a:extLst>
          </p:cNvPr>
          <p:cNvSpPr txBox="1"/>
          <p:nvPr/>
        </p:nvSpPr>
        <p:spPr>
          <a:xfrm>
            <a:off x="130051" y="2877162"/>
            <a:ext cx="88838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Operational transparency</a:t>
            </a:r>
          </a:p>
          <a:p>
            <a:pPr marL="742950" indent="-7429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Design contract to align incentives</a:t>
            </a:r>
          </a:p>
          <a:p>
            <a:pPr marL="742950" indent="-7429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Randomly give vaccines to those ineligible </a:t>
            </a:r>
          </a:p>
          <a:p>
            <a:pPr marL="742950" indent="-7429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Ask really nicely</a:t>
            </a:r>
          </a:p>
          <a:p>
            <a:pPr marL="742950" indent="-7429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Last-place aversion</a:t>
            </a:r>
          </a:p>
        </p:txBody>
      </p:sp>
      <p:pic>
        <p:nvPicPr>
          <p:cNvPr id="72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9CF9B41F-8F42-E044-AF19-AE8CF9C8E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73" name="Rectangle 63">
            <a:extLst>
              <a:ext uri="{FF2B5EF4-FFF2-40B4-BE49-F238E27FC236}">
                <a16:creationId xmlns:a16="http://schemas.microsoft.com/office/drawing/2014/main" id="{4940A63D-AE9A-5B45-85BB-A4F434F13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4" name="Rectangle 64">
            <a:extLst>
              <a:ext uri="{FF2B5EF4-FFF2-40B4-BE49-F238E27FC236}">
                <a16:creationId xmlns:a16="http://schemas.microsoft.com/office/drawing/2014/main" id="{D6451581-FA04-C84D-868F-B4C7F8FE0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5" name="Rectangle 65">
            <a:extLst>
              <a:ext uri="{FF2B5EF4-FFF2-40B4-BE49-F238E27FC236}">
                <a16:creationId xmlns:a16="http://schemas.microsoft.com/office/drawing/2014/main" id="{C3F7B298-B67D-694D-8DEE-A7499C24E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0EE81071-E469-6F44-B1AF-3901C9220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7" name="Rectangle 67">
            <a:extLst>
              <a:ext uri="{FF2B5EF4-FFF2-40B4-BE49-F238E27FC236}">
                <a16:creationId xmlns:a16="http://schemas.microsoft.com/office/drawing/2014/main" id="{7184D325-D0F5-D349-93B6-28BA02746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78" name="Rectangle 68">
            <a:extLst>
              <a:ext uri="{FF2B5EF4-FFF2-40B4-BE49-F238E27FC236}">
                <a16:creationId xmlns:a16="http://schemas.microsoft.com/office/drawing/2014/main" id="{2916225C-3299-314D-B395-524DBDCC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79" name="Rectangle 69">
            <a:extLst>
              <a:ext uri="{FF2B5EF4-FFF2-40B4-BE49-F238E27FC236}">
                <a16:creationId xmlns:a16="http://schemas.microsoft.com/office/drawing/2014/main" id="{FC240115-C3CB-EA43-BE73-814F72D42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80" name="Rectangle 70">
            <a:extLst>
              <a:ext uri="{FF2B5EF4-FFF2-40B4-BE49-F238E27FC236}">
                <a16:creationId xmlns:a16="http://schemas.microsoft.com/office/drawing/2014/main" id="{F108F5C4-03C6-3046-A198-2AA29622E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81" name="Rectangle 71">
            <a:extLst>
              <a:ext uri="{FF2B5EF4-FFF2-40B4-BE49-F238E27FC236}">
                <a16:creationId xmlns:a16="http://schemas.microsoft.com/office/drawing/2014/main" id="{1461FFFB-5F71-8447-83D1-4CA953714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82" name="Rectangle 72">
            <a:extLst>
              <a:ext uri="{FF2B5EF4-FFF2-40B4-BE49-F238E27FC236}">
                <a16:creationId xmlns:a16="http://schemas.microsoft.com/office/drawing/2014/main" id="{21CD32B9-4609-254B-BD23-67710ADBA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3" name="Rectangle 73">
            <a:extLst>
              <a:ext uri="{FF2B5EF4-FFF2-40B4-BE49-F238E27FC236}">
                <a16:creationId xmlns:a16="http://schemas.microsoft.com/office/drawing/2014/main" id="{B2BA0773-F32E-C840-9D06-9561A6BD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4" name="Rectangle 74">
            <a:extLst>
              <a:ext uri="{FF2B5EF4-FFF2-40B4-BE49-F238E27FC236}">
                <a16:creationId xmlns:a16="http://schemas.microsoft.com/office/drawing/2014/main" id="{F9F17B69-7410-014F-A4F6-6E3868173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5" name="Rectangle 75">
            <a:extLst>
              <a:ext uri="{FF2B5EF4-FFF2-40B4-BE49-F238E27FC236}">
                <a16:creationId xmlns:a16="http://schemas.microsoft.com/office/drawing/2014/main" id="{B7F699DE-61B7-5646-8783-7B0DFEEFF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6" name="Rectangle 76">
            <a:extLst>
              <a:ext uri="{FF2B5EF4-FFF2-40B4-BE49-F238E27FC236}">
                <a16:creationId xmlns:a16="http://schemas.microsoft.com/office/drawing/2014/main" id="{A31357E3-C44D-2D4F-9D60-AD90FECAC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7" name="Rectangle 77">
            <a:extLst>
              <a:ext uri="{FF2B5EF4-FFF2-40B4-BE49-F238E27FC236}">
                <a16:creationId xmlns:a16="http://schemas.microsoft.com/office/drawing/2014/main" id="{A5F377D7-1ED9-BC4E-9590-928A0F543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88" name="Rectangle 78">
            <a:extLst>
              <a:ext uri="{FF2B5EF4-FFF2-40B4-BE49-F238E27FC236}">
                <a16:creationId xmlns:a16="http://schemas.microsoft.com/office/drawing/2014/main" id="{2797683A-4000-9441-83E7-6E30D24D6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89" name="Rectangle 79">
            <a:extLst>
              <a:ext uri="{FF2B5EF4-FFF2-40B4-BE49-F238E27FC236}">
                <a16:creationId xmlns:a16="http://schemas.microsoft.com/office/drawing/2014/main" id="{8F89A911-997B-484F-8FA0-FEF81113D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90" name="Rectangle 80">
            <a:extLst>
              <a:ext uri="{FF2B5EF4-FFF2-40B4-BE49-F238E27FC236}">
                <a16:creationId xmlns:a16="http://schemas.microsoft.com/office/drawing/2014/main" id="{04322A81-89C0-3A44-82A7-A6208EC82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91" name="Rectangle 81">
            <a:extLst>
              <a:ext uri="{FF2B5EF4-FFF2-40B4-BE49-F238E27FC236}">
                <a16:creationId xmlns:a16="http://schemas.microsoft.com/office/drawing/2014/main" id="{A97B36E7-FDBE-8F4D-96E2-D57B0F8E8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92" name="Rectangle 82">
            <a:extLst>
              <a:ext uri="{FF2B5EF4-FFF2-40B4-BE49-F238E27FC236}">
                <a16:creationId xmlns:a16="http://schemas.microsoft.com/office/drawing/2014/main" id="{99A93086-08AA-2644-91EA-A096EBC0C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3" name="Rectangle 83">
            <a:extLst>
              <a:ext uri="{FF2B5EF4-FFF2-40B4-BE49-F238E27FC236}">
                <a16:creationId xmlns:a16="http://schemas.microsoft.com/office/drawing/2014/main" id="{3BE6A857-F04B-3243-98C7-00F53A6EE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4" name="Rectangle 84">
            <a:extLst>
              <a:ext uri="{FF2B5EF4-FFF2-40B4-BE49-F238E27FC236}">
                <a16:creationId xmlns:a16="http://schemas.microsoft.com/office/drawing/2014/main" id="{7D21A8B3-66E5-4149-8AE1-40A4F80DB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5" name="Rectangle 85">
            <a:extLst>
              <a:ext uri="{FF2B5EF4-FFF2-40B4-BE49-F238E27FC236}">
                <a16:creationId xmlns:a16="http://schemas.microsoft.com/office/drawing/2014/main" id="{828AE160-E620-AB4D-9997-309130197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6" name="Rectangle 86">
            <a:extLst>
              <a:ext uri="{FF2B5EF4-FFF2-40B4-BE49-F238E27FC236}">
                <a16:creationId xmlns:a16="http://schemas.microsoft.com/office/drawing/2014/main" id="{9A3A65CC-76F3-774C-963A-F849CB67C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7" name="Rectangle 87">
            <a:extLst>
              <a:ext uri="{FF2B5EF4-FFF2-40B4-BE49-F238E27FC236}">
                <a16:creationId xmlns:a16="http://schemas.microsoft.com/office/drawing/2014/main" id="{EFA10E0E-3557-594D-9505-21030B2D9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98" name="Rectangle 88">
            <a:extLst>
              <a:ext uri="{FF2B5EF4-FFF2-40B4-BE49-F238E27FC236}">
                <a16:creationId xmlns:a16="http://schemas.microsoft.com/office/drawing/2014/main" id="{BDB718D2-3C74-654D-8F05-B90855928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99" name="Rectangle 89">
            <a:extLst>
              <a:ext uri="{FF2B5EF4-FFF2-40B4-BE49-F238E27FC236}">
                <a16:creationId xmlns:a16="http://schemas.microsoft.com/office/drawing/2014/main" id="{E03257C8-06AC-0F4D-A9DE-7FD63CA2E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00" name="Rectangle 90">
            <a:extLst>
              <a:ext uri="{FF2B5EF4-FFF2-40B4-BE49-F238E27FC236}">
                <a16:creationId xmlns:a16="http://schemas.microsoft.com/office/drawing/2014/main" id="{2DB0627D-C206-3E42-982A-1905D90F7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01" name="Rectangle 91">
            <a:extLst>
              <a:ext uri="{FF2B5EF4-FFF2-40B4-BE49-F238E27FC236}">
                <a16:creationId xmlns:a16="http://schemas.microsoft.com/office/drawing/2014/main" id="{C9427F99-A576-7148-9C36-62028FAAF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02" name="Rectangle 92">
            <a:extLst>
              <a:ext uri="{FF2B5EF4-FFF2-40B4-BE49-F238E27FC236}">
                <a16:creationId xmlns:a16="http://schemas.microsoft.com/office/drawing/2014/main" id="{4CFB5A72-B323-4642-8ED9-1A6D33709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3" name="Rectangle 93">
            <a:extLst>
              <a:ext uri="{FF2B5EF4-FFF2-40B4-BE49-F238E27FC236}">
                <a16:creationId xmlns:a16="http://schemas.microsoft.com/office/drawing/2014/main" id="{733E0983-5A3D-7B45-9B47-F9AF4830E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4" name="Rectangle 94">
            <a:extLst>
              <a:ext uri="{FF2B5EF4-FFF2-40B4-BE49-F238E27FC236}">
                <a16:creationId xmlns:a16="http://schemas.microsoft.com/office/drawing/2014/main" id="{883F38DD-46A1-124E-B6C7-713C0DAFC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5" name="Rectangle 95">
            <a:extLst>
              <a:ext uri="{FF2B5EF4-FFF2-40B4-BE49-F238E27FC236}">
                <a16:creationId xmlns:a16="http://schemas.microsoft.com/office/drawing/2014/main" id="{73BEFC7C-0075-0648-9650-450EC2D7C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6" name="Rectangle 96">
            <a:extLst>
              <a:ext uri="{FF2B5EF4-FFF2-40B4-BE49-F238E27FC236}">
                <a16:creationId xmlns:a16="http://schemas.microsoft.com/office/drawing/2014/main" id="{1F627A0E-6554-B84C-9FFF-278A6B47B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7" name="Rectangle 97">
            <a:extLst>
              <a:ext uri="{FF2B5EF4-FFF2-40B4-BE49-F238E27FC236}">
                <a16:creationId xmlns:a16="http://schemas.microsoft.com/office/drawing/2014/main" id="{36FF9F23-D231-BF48-A621-A8D57C87E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08" name="Rectangle 98">
            <a:extLst>
              <a:ext uri="{FF2B5EF4-FFF2-40B4-BE49-F238E27FC236}">
                <a16:creationId xmlns:a16="http://schemas.microsoft.com/office/drawing/2014/main" id="{C1BD4C35-2F72-6048-B779-DB817E63D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09" name="Rectangle 99">
            <a:extLst>
              <a:ext uri="{FF2B5EF4-FFF2-40B4-BE49-F238E27FC236}">
                <a16:creationId xmlns:a16="http://schemas.microsoft.com/office/drawing/2014/main" id="{E5F306D3-5D28-364C-936E-FE44F9C02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10" name="Rectangle 100">
            <a:extLst>
              <a:ext uri="{FF2B5EF4-FFF2-40B4-BE49-F238E27FC236}">
                <a16:creationId xmlns:a16="http://schemas.microsoft.com/office/drawing/2014/main" id="{6C0060C7-B078-B440-B71E-683A66ED6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11" name="Rectangle 101">
            <a:extLst>
              <a:ext uri="{FF2B5EF4-FFF2-40B4-BE49-F238E27FC236}">
                <a16:creationId xmlns:a16="http://schemas.microsoft.com/office/drawing/2014/main" id="{D88E2C85-3D84-0141-9AB4-8C788549A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12" name="Rectangle 102">
            <a:extLst>
              <a:ext uri="{FF2B5EF4-FFF2-40B4-BE49-F238E27FC236}">
                <a16:creationId xmlns:a16="http://schemas.microsoft.com/office/drawing/2014/main" id="{527286D6-09DC-A54F-B305-94EC4F52E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3" name="Rectangle 103">
            <a:extLst>
              <a:ext uri="{FF2B5EF4-FFF2-40B4-BE49-F238E27FC236}">
                <a16:creationId xmlns:a16="http://schemas.microsoft.com/office/drawing/2014/main" id="{9F7CD914-C461-7E45-8547-1F447CF00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4" name="Rectangle 104">
            <a:extLst>
              <a:ext uri="{FF2B5EF4-FFF2-40B4-BE49-F238E27FC236}">
                <a16:creationId xmlns:a16="http://schemas.microsoft.com/office/drawing/2014/main" id="{2EFC8028-9136-9748-AF8C-EA6F2F7DC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5" name="Rectangle 105">
            <a:extLst>
              <a:ext uri="{FF2B5EF4-FFF2-40B4-BE49-F238E27FC236}">
                <a16:creationId xmlns:a16="http://schemas.microsoft.com/office/drawing/2014/main" id="{E1B44324-40D1-0B4A-A0B5-5193C041E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6" name="Rectangle 106">
            <a:extLst>
              <a:ext uri="{FF2B5EF4-FFF2-40B4-BE49-F238E27FC236}">
                <a16:creationId xmlns:a16="http://schemas.microsoft.com/office/drawing/2014/main" id="{6EC42FB0-D2F2-1D4A-A58A-0FAFAB027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7" name="Rectangle 107">
            <a:extLst>
              <a:ext uri="{FF2B5EF4-FFF2-40B4-BE49-F238E27FC236}">
                <a16:creationId xmlns:a16="http://schemas.microsoft.com/office/drawing/2014/main" id="{4524AA8A-1008-0C49-A2EF-8DA2C4BEB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18" name="Rectangle 108">
            <a:extLst>
              <a:ext uri="{FF2B5EF4-FFF2-40B4-BE49-F238E27FC236}">
                <a16:creationId xmlns:a16="http://schemas.microsoft.com/office/drawing/2014/main" id="{5B9C6562-D766-6642-9C14-8BC5DD15B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19" name="Rectangle 109">
            <a:extLst>
              <a:ext uri="{FF2B5EF4-FFF2-40B4-BE49-F238E27FC236}">
                <a16:creationId xmlns:a16="http://schemas.microsoft.com/office/drawing/2014/main" id="{25B81518-ED75-1646-AF51-343FFC37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20" name="Rectangle 110">
            <a:extLst>
              <a:ext uri="{FF2B5EF4-FFF2-40B4-BE49-F238E27FC236}">
                <a16:creationId xmlns:a16="http://schemas.microsoft.com/office/drawing/2014/main" id="{A3D388A6-E536-3046-A318-56CAF087D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21" name="Rectangle 111">
            <a:extLst>
              <a:ext uri="{FF2B5EF4-FFF2-40B4-BE49-F238E27FC236}">
                <a16:creationId xmlns:a16="http://schemas.microsoft.com/office/drawing/2014/main" id="{AD08759A-46C0-3C46-9584-D545B0F18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22" name="Rectangle 112">
            <a:extLst>
              <a:ext uri="{FF2B5EF4-FFF2-40B4-BE49-F238E27FC236}">
                <a16:creationId xmlns:a16="http://schemas.microsoft.com/office/drawing/2014/main" id="{560BB5A7-AC57-9E43-93A5-1372CC25A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3" name="Rectangle 113">
            <a:extLst>
              <a:ext uri="{FF2B5EF4-FFF2-40B4-BE49-F238E27FC236}">
                <a16:creationId xmlns:a16="http://schemas.microsoft.com/office/drawing/2014/main" id="{CFE5CFA3-3FDC-E648-BD6E-E326466CD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4" name="Rectangle 114">
            <a:extLst>
              <a:ext uri="{FF2B5EF4-FFF2-40B4-BE49-F238E27FC236}">
                <a16:creationId xmlns:a16="http://schemas.microsoft.com/office/drawing/2014/main" id="{D752B2D5-3E71-F84A-8FA8-C1074F847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5" name="Rectangle 115">
            <a:extLst>
              <a:ext uri="{FF2B5EF4-FFF2-40B4-BE49-F238E27FC236}">
                <a16:creationId xmlns:a16="http://schemas.microsoft.com/office/drawing/2014/main" id="{2430C5D3-FDC7-EA4D-811F-E73B2BABA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6" name="Rectangle 116">
            <a:extLst>
              <a:ext uri="{FF2B5EF4-FFF2-40B4-BE49-F238E27FC236}">
                <a16:creationId xmlns:a16="http://schemas.microsoft.com/office/drawing/2014/main" id="{07231D90-B055-E94A-90D9-583197C20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7" name="Rectangle 117">
            <a:extLst>
              <a:ext uri="{FF2B5EF4-FFF2-40B4-BE49-F238E27FC236}">
                <a16:creationId xmlns:a16="http://schemas.microsoft.com/office/drawing/2014/main" id="{5EC32C0E-85B9-DB4E-B3E7-AE14BDC5C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28" name="Rectangle 118">
            <a:extLst>
              <a:ext uri="{FF2B5EF4-FFF2-40B4-BE49-F238E27FC236}">
                <a16:creationId xmlns:a16="http://schemas.microsoft.com/office/drawing/2014/main" id="{CD6C7C47-F784-A74C-9C58-4A42A073E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29" name="Rectangle 119">
            <a:extLst>
              <a:ext uri="{FF2B5EF4-FFF2-40B4-BE49-F238E27FC236}">
                <a16:creationId xmlns:a16="http://schemas.microsoft.com/office/drawing/2014/main" id="{AEBCF1E7-570A-394B-AAF8-5D9CF76F4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30" name="Rectangle 120">
            <a:extLst>
              <a:ext uri="{FF2B5EF4-FFF2-40B4-BE49-F238E27FC236}">
                <a16:creationId xmlns:a16="http://schemas.microsoft.com/office/drawing/2014/main" id="{AEAFD50A-579D-B548-9BFA-921AD2ADF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31" name="Rectangle 121">
            <a:extLst>
              <a:ext uri="{FF2B5EF4-FFF2-40B4-BE49-F238E27FC236}">
                <a16:creationId xmlns:a16="http://schemas.microsoft.com/office/drawing/2014/main" id="{90C6F8E6-2FCB-AD4E-92C2-51A483520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32" name="Rectangle 122">
            <a:extLst>
              <a:ext uri="{FF2B5EF4-FFF2-40B4-BE49-F238E27FC236}">
                <a16:creationId xmlns:a16="http://schemas.microsoft.com/office/drawing/2014/main" id="{93C29B0A-5B1A-7945-9A01-64A8D43FC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3" name="Rectangle 123">
            <a:extLst>
              <a:ext uri="{FF2B5EF4-FFF2-40B4-BE49-F238E27FC236}">
                <a16:creationId xmlns:a16="http://schemas.microsoft.com/office/drawing/2014/main" id="{05107A2C-612C-1444-A425-518FAD1AD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61265DF-D1D7-2548-A945-7CC6B8C9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</p:spTree>
    <p:extLst>
      <p:ext uri="{BB962C8B-B14F-4D97-AF65-F5344CB8AC3E}">
        <p14:creationId xmlns:p14="http://schemas.microsoft.com/office/powerpoint/2010/main" val="320720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  <p:bldLst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397DE-525F-8141-A3CE-0E694451580A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Mix – 0.09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6E194-0699-6045-A77F-539E7DCB5DC0}"/>
              </a:ext>
            </a:extLst>
          </p:cNvPr>
          <p:cNvSpPr txBox="1"/>
          <p:nvPr/>
        </p:nvSpPr>
        <p:spPr>
          <a:xfrm>
            <a:off x="1221614" y="1957366"/>
            <a:ext cx="69795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C. Randomly upgrade the ineligible</a:t>
            </a:r>
          </a:p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This is the idea of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lying aversion</a:t>
            </a:r>
            <a:endParaRPr lang="en-US" sz="36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141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2FE0F-EA6F-3040-B995-90553DF00102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Mix – 0.12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6A7BE33-9518-F242-A660-A44FE627B020}"/>
              </a:ext>
            </a:extLst>
          </p:cNvPr>
          <p:cNvSpPr txBox="1"/>
          <p:nvPr/>
        </p:nvSpPr>
        <p:spPr>
          <a:xfrm>
            <a:off x="533864" y="2863156"/>
            <a:ext cx="8076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Adding 4 more beds to 4-bed ICU reduces wait time while increasing utilization.  This is because of</a:t>
            </a:r>
            <a:b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_______________________</a:t>
            </a:r>
          </a:p>
        </p:txBody>
      </p:sp>
      <p:pic>
        <p:nvPicPr>
          <p:cNvPr id="74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18B972FC-D8DD-A34A-8502-44A952055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0233" y="6191696"/>
            <a:ext cx="244475" cy="244475"/>
          </a:xfrm>
          <a:prstGeom prst="rect">
            <a:avLst/>
          </a:prstGeom>
        </p:spPr>
      </p:pic>
      <p:sp>
        <p:nvSpPr>
          <p:cNvPr id="75" name="Rectangle 63">
            <a:extLst>
              <a:ext uri="{FF2B5EF4-FFF2-40B4-BE49-F238E27FC236}">
                <a16:creationId xmlns:a16="http://schemas.microsoft.com/office/drawing/2014/main" id="{B12C5EDC-BF9F-734C-BFD3-71A7C3EBA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6" name="Rectangle 64">
            <a:extLst>
              <a:ext uri="{FF2B5EF4-FFF2-40B4-BE49-F238E27FC236}">
                <a16:creationId xmlns:a16="http://schemas.microsoft.com/office/drawing/2014/main" id="{5CB65C67-57A0-D64E-8993-AACB20A80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7" name="Rectangle 65">
            <a:extLst>
              <a:ext uri="{FF2B5EF4-FFF2-40B4-BE49-F238E27FC236}">
                <a16:creationId xmlns:a16="http://schemas.microsoft.com/office/drawing/2014/main" id="{D3E87293-AFDD-C94B-903C-A01CFA26D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8" name="Rectangle 66">
            <a:extLst>
              <a:ext uri="{FF2B5EF4-FFF2-40B4-BE49-F238E27FC236}">
                <a16:creationId xmlns:a16="http://schemas.microsoft.com/office/drawing/2014/main" id="{C7139011-FFEC-C240-B4CF-46E4C7AA3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9" name="Rectangle 67">
            <a:extLst>
              <a:ext uri="{FF2B5EF4-FFF2-40B4-BE49-F238E27FC236}">
                <a16:creationId xmlns:a16="http://schemas.microsoft.com/office/drawing/2014/main" id="{B52FEA89-A45B-AA4C-9EF8-615C45EAC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80" name="Rectangle 68">
            <a:extLst>
              <a:ext uri="{FF2B5EF4-FFF2-40B4-BE49-F238E27FC236}">
                <a16:creationId xmlns:a16="http://schemas.microsoft.com/office/drawing/2014/main" id="{0C4A8C0D-03CF-3645-8333-0F491D41B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81" name="Rectangle 69">
            <a:extLst>
              <a:ext uri="{FF2B5EF4-FFF2-40B4-BE49-F238E27FC236}">
                <a16:creationId xmlns:a16="http://schemas.microsoft.com/office/drawing/2014/main" id="{FEE25FFE-4DCD-E648-8245-54BC339FF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82" name="Rectangle 70">
            <a:extLst>
              <a:ext uri="{FF2B5EF4-FFF2-40B4-BE49-F238E27FC236}">
                <a16:creationId xmlns:a16="http://schemas.microsoft.com/office/drawing/2014/main" id="{813CD583-47A8-C646-83F5-88BBA6B3B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83" name="Rectangle 71">
            <a:extLst>
              <a:ext uri="{FF2B5EF4-FFF2-40B4-BE49-F238E27FC236}">
                <a16:creationId xmlns:a16="http://schemas.microsoft.com/office/drawing/2014/main" id="{9A695DAE-FB37-3F43-A31E-0FD314B1A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84" name="Rectangle 72">
            <a:extLst>
              <a:ext uri="{FF2B5EF4-FFF2-40B4-BE49-F238E27FC236}">
                <a16:creationId xmlns:a16="http://schemas.microsoft.com/office/drawing/2014/main" id="{685B397C-5727-1F45-B738-5AF4E101E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5" name="Rectangle 73">
            <a:extLst>
              <a:ext uri="{FF2B5EF4-FFF2-40B4-BE49-F238E27FC236}">
                <a16:creationId xmlns:a16="http://schemas.microsoft.com/office/drawing/2014/main" id="{D53033DE-8803-C24A-8ECA-5E022F41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6" name="Rectangle 74">
            <a:extLst>
              <a:ext uri="{FF2B5EF4-FFF2-40B4-BE49-F238E27FC236}">
                <a16:creationId xmlns:a16="http://schemas.microsoft.com/office/drawing/2014/main" id="{678B1B38-5C41-BF49-AF2A-769C4B99A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7" name="Rectangle 75">
            <a:extLst>
              <a:ext uri="{FF2B5EF4-FFF2-40B4-BE49-F238E27FC236}">
                <a16:creationId xmlns:a16="http://schemas.microsoft.com/office/drawing/2014/main" id="{F136B5DA-25E1-9F4E-BD70-A51430E4B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8" name="Rectangle 76">
            <a:extLst>
              <a:ext uri="{FF2B5EF4-FFF2-40B4-BE49-F238E27FC236}">
                <a16:creationId xmlns:a16="http://schemas.microsoft.com/office/drawing/2014/main" id="{9A95B47E-A579-764F-AB40-05A6D446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9" name="Rectangle 77">
            <a:extLst>
              <a:ext uri="{FF2B5EF4-FFF2-40B4-BE49-F238E27FC236}">
                <a16:creationId xmlns:a16="http://schemas.microsoft.com/office/drawing/2014/main" id="{E553C4B4-3712-5F42-87AB-89A1CB8D1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90" name="Rectangle 78">
            <a:extLst>
              <a:ext uri="{FF2B5EF4-FFF2-40B4-BE49-F238E27FC236}">
                <a16:creationId xmlns:a16="http://schemas.microsoft.com/office/drawing/2014/main" id="{89153D5F-3816-8C47-84DB-376B8D72D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91" name="Rectangle 79">
            <a:extLst>
              <a:ext uri="{FF2B5EF4-FFF2-40B4-BE49-F238E27FC236}">
                <a16:creationId xmlns:a16="http://schemas.microsoft.com/office/drawing/2014/main" id="{20A0394A-5C3B-8F4A-A492-CE18C77F4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92" name="Rectangle 80">
            <a:extLst>
              <a:ext uri="{FF2B5EF4-FFF2-40B4-BE49-F238E27FC236}">
                <a16:creationId xmlns:a16="http://schemas.microsoft.com/office/drawing/2014/main" id="{DF2666B4-1AC2-9F43-8E8A-71E2CDDB4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93" name="Rectangle 81">
            <a:extLst>
              <a:ext uri="{FF2B5EF4-FFF2-40B4-BE49-F238E27FC236}">
                <a16:creationId xmlns:a16="http://schemas.microsoft.com/office/drawing/2014/main" id="{0D16A1C3-C669-CE4A-87E0-E0A8E7AB8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94" name="Rectangle 82">
            <a:extLst>
              <a:ext uri="{FF2B5EF4-FFF2-40B4-BE49-F238E27FC236}">
                <a16:creationId xmlns:a16="http://schemas.microsoft.com/office/drawing/2014/main" id="{A3911241-81B5-5148-A7E8-9A448C7A5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5" name="Rectangle 83">
            <a:extLst>
              <a:ext uri="{FF2B5EF4-FFF2-40B4-BE49-F238E27FC236}">
                <a16:creationId xmlns:a16="http://schemas.microsoft.com/office/drawing/2014/main" id="{95660AB6-6017-9749-908C-941C5467C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6" name="Rectangle 84">
            <a:extLst>
              <a:ext uri="{FF2B5EF4-FFF2-40B4-BE49-F238E27FC236}">
                <a16:creationId xmlns:a16="http://schemas.microsoft.com/office/drawing/2014/main" id="{B7CAB454-23CF-0E4A-A1AD-B4B3C7FE6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7" name="Rectangle 85">
            <a:extLst>
              <a:ext uri="{FF2B5EF4-FFF2-40B4-BE49-F238E27FC236}">
                <a16:creationId xmlns:a16="http://schemas.microsoft.com/office/drawing/2014/main" id="{31232099-F797-2043-946D-C4EA231F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8" name="Rectangle 86">
            <a:extLst>
              <a:ext uri="{FF2B5EF4-FFF2-40B4-BE49-F238E27FC236}">
                <a16:creationId xmlns:a16="http://schemas.microsoft.com/office/drawing/2014/main" id="{D1804B0D-61D7-154A-885E-064B8876C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9" name="Rectangle 87">
            <a:extLst>
              <a:ext uri="{FF2B5EF4-FFF2-40B4-BE49-F238E27FC236}">
                <a16:creationId xmlns:a16="http://schemas.microsoft.com/office/drawing/2014/main" id="{DF9372B7-16CB-3E44-80E3-99C515EC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00" name="Rectangle 88">
            <a:extLst>
              <a:ext uri="{FF2B5EF4-FFF2-40B4-BE49-F238E27FC236}">
                <a16:creationId xmlns:a16="http://schemas.microsoft.com/office/drawing/2014/main" id="{F8A53AAD-F6E6-CE4F-9048-2A2F273FB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01" name="Rectangle 89">
            <a:extLst>
              <a:ext uri="{FF2B5EF4-FFF2-40B4-BE49-F238E27FC236}">
                <a16:creationId xmlns:a16="http://schemas.microsoft.com/office/drawing/2014/main" id="{BEE7BC86-5263-AB44-BFC4-F6431F5F1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02" name="Rectangle 90">
            <a:extLst>
              <a:ext uri="{FF2B5EF4-FFF2-40B4-BE49-F238E27FC236}">
                <a16:creationId xmlns:a16="http://schemas.microsoft.com/office/drawing/2014/main" id="{551088E5-A1EF-7B4B-ACAD-BFD395C3C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03" name="Rectangle 91">
            <a:extLst>
              <a:ext uri="{FF2B5EF4-FFF2-40B4-BE49-F238E27FC236}">
                <a16:creationId xmlns:a16="http://schemas.microsoft.com/office/drawing/2014/main" id="{333B90F9-D34D-484D-BBC4-FC9A35B6E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04" name="Rectangle 92">
            <a:extLst>
              <a:ext uri="{FF2B5EF4-FFF2-40B4-BE49-F238E27FC236}">
                <a16:creationId xmlns:a16="http://schemas.microsoft.com/office/drawing/2014/main" id="{0881F849-2FBF-4746-AE44-17C4B737B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5" name="Rectangle 93">
            <a:extLst>
              <a:ext uri="{FF2B5EF4-FFF2-40B4-BE49-F238E27FC236}">
                <a16:creationId xmlns:a16="http://schemas.microsoft.com/office/drawing/2014/main" id="{97A9FBFB-B767-2841-9CD3-906E9C62C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6" name="Rectangle 94">
            <a:extLst>
              <a:ext uri="{FF2B5EF4-FFF2-40B4-BE49-F238E27FC236}">
                <a16:creationId xmlns:a16="http://schemas.microsoft.com/office/drawing/2014/main" id="{56BE38FC-7351-3C4E-B0CE-97DE20682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7" name="Rectangle 95">
            <a:extLst>
              <a:ext uri="{FF2B5EF4-FFF2-40B4-BE49-F238E27FC236}">
                <a16:creationId xmlns:a16="http://schemas.microsoft.com/office/drawing/2014/main" id="{713831C1-502A-FE49-8656-5314B04E0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8" name="Rectangle 96">
            <a:extLst>
              <a:ext uri="{FF2B5EF4-FFF2-40B4-BE49-F238E27FC236}">
                <a16:creationId xmlns:a16="http://schemas.microsoft.com/office/drawing/2014/main" id="{4766CF78-C7E8-E740-91D8-0571518BE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9" name="Rectangle 97">
            <a:extLst>
              <a:ext uri="{FF2B5EF4-FFF2-40B4-BE49-F238E27FC236}">
                <a16:creationId xmlns:a16="http://schemas.microsoft.com/office/drawing/2014/main" id="{112DFEB2-CCA5-624F-B775-BD29F721E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10" name="Rectangle 98">
            <a:extLst>
              <a:ext uri="{FF2B5EF4-FFF2-40B4-BE49-F238E27FC236}">
                <a16:creationId xmlns:a16="http://schemas.microsoft.com/office/drawing/2014/main" id="{F232E5D4-7F7D-3841-9EA1-A437C1CA2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11" name="Rectangle 99">
            <a:extLst>
              <a:ext uri="{FF2B5EF4-FFF2-40B4-BE49-F238E27FC236}">
                <a16:creationId xmlns:a16="http://schemas.microsoft.com/office/drawing/2014/main" id="{0B3DC543-4C54-D04F-8686-10DA8A68F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12" name="Rectangle 100">
            <a:extLst>
              <a:ext uri="{FF2B5EF4-FFF2-40B4-BE49-F238E27FC236}">
                <a16:creationId xmlns:a16="http://schemas.microsoft.com/office/drawing/2014/main" id="{30660AF7-5AEC-1341-A40A-6B4834CA7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13" name="Rectangle 101">
            <a:extLst>
              <a:ext uri="{FF2B5EF4-FFF2-40B4-BE49-F238E27FC236}">
                <a16:creationId xmlns:a16="http://schemas.microsoft.com/office/drawing/2014/main" id="{5BB1B9A3-B9AD-5844-B665-638AAF4E4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14" name="Rectangle 102">
            <a:extLst>
              <a:ext uri="{FF2B5EF4-FFF2-40B4-BE49-F238E27FC236}">
                <a16:creationId xmlns:a16="http://schemas.microsoft.com/office/drawing/2014/main" id="{4186D1E1-0226-4743-85B7-653992A75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5" name="Rectangle 103">
            <a:extLst>
              <a:ext uri="{FF2B5EF4-FFF2-40B4-BE49-F238E27FC236}">
                <a16:creationId xmlns:a16="http://schemas.microsoft.com/office/drawing/2014/main" id="{8C655A73-8137-5D4D-A1E3-52A1B620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6" name="Rectangle 104">
            <a:extLst>
              <a:ext uri="{FF2B5EF4-FFF2-40B4-BE49-F238E27FC236}">
                <a16:creationId xmlns:a16="http://schemas.microsoft.com/office/drawing/2014/main" id="{F35DD4EF-DD82-C343-8AA7-FB906409A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7" name="Rectangle 105">
            <a:extLst>
              <a:ext uri="{FF2B5EF4-FFF2-40B4-BE49-F238E27FC236}">
                <a16:creationId xmlns:a16="http://schemas.microsoft.com/office/drawing/2014/main" id="{28E64ED6-CAE8-2446-9396-2B3B0CA3B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8" name="Rectangle 106">
            <a:extLst>
              <a:ext uri="{FF2B5EF4-FFF2-40B4-BE49-F238E27FC236}">
                <a16:creationId xmlns:a16="http://schemas.microsoft.com/office/drawing/2014/main" id="{0A06EC28-BFCA-7D45-B800-9F3FEE9F0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9" name="Rectangle 107">
            <a:extLst>
              <a:ext uri="{FF2B5EF4-FFF2-40B4-BE49-F238E27FC236}">
                <a16:creationId xmlns:a16="http://schemas.microsoft.com/office/drawing/2014/main" id="{D85D4311-3478-A144-B3A9-81F91A3D9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20" name="Rectangle 108">
            <a:extLst>
              <a:ext uri="{FF2B5EF4-FFF2-40B4-BE49-F238E27FC236}">
                <a16:creationId xmlns:a16="http://schemas.microsoft.com/office/drawing/2014/main" id="{78DE4BD5-D63D-3944-ABAF-67BF75D06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21" name="Rectangle 109">
            <a:extLst>
              <a:ext uri="{FF2B5EF4-FFF2-40B4-BE49-F238E27FC236}">
                <a16:creationId xmlns:a16="http://schemas.microsoft.com/office/drawing/2014/main" id="{1679FD4C-1155-324D-B90F-3102F174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22" name="Rectangle 110">
            <a:extLst>
              <a:ext uri="{FF2B5EF4-FFF2-40B4-BE49-F238E27FC236}">
                <a16:creationId xmlns:a16="http://schemas.microsoft.com/office/drawing/2014/main" id="{6C63EEBA-FC25-5144-978F-A44B5293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23" name="Rectangle 111">
            <a:extLst>
              <a:ext uri="{FF2B5EF4-FFF2-40B4-BE49-F238E27FC236}">
                <a16:creationId xmlns:a16="http://schemas.microsoft.com/office/drawing/2014/main" id="{376D8863-FE39-7A4A-8BE8-AB98B306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24" name="Rectangle 112">
            <a:extLst>
              <a:ext uri="{FF2B5EF4-FFF2-40B4-BE49-F238E27FC236}">
                <a16:creationId xmlns:a16="http://schemas.microsoft.com/office/drawing/2014/main" id="{870BCA3E-69D5-6644-9EB2-2CFE18CD5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5" name="Rectangle 113">
            <a:extLst>
              <a:ext uri="{FF2B5EF4-FFF2-40B4-BE49-F238E27FC236}">
                <a16:creationId xmlns:a16="http://schemas.microsoft.com/office/drawing/2014/main" id="{A9FA98F1-49D8-9641-A206-C81F8AB50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6" name="Rectangle 114">
            <a:extLst>
              <a:ext uri="{FF2B5EF4-FFF2-40B4-BE49-F238E27FC236}">
                <a16:creationId xmlns:a16="http://schemas.microsoft.com/office/drawing/2014/main" id="{9B06CC37-C685-2044-8F68-1E668051A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7" name="Rectangle 115">
            <a:extLst>
              <a:ext uri="{FF2B5EF4-FFF2-40B4-BE49-F238E27FC236}">
                <a16:creationId xmlns:a16="http://schemas.microsoft.com/office/drawing/2014/main" id="{2ACB1D73-1615-D74D-862E-5F403BFF0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8" name="Rectangle 116">
            <a:extLst>
              <a:ext uri="{FF2B5EF4-FFF2-40B4-BE49-F238E27FC236}">
                <a16:creationId xmlns:a16="http://schemas.microsoft.com/office/drawing/2014/main" id="{23AB5703-E5D9-2041-8168-CBDE54823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9" name="Rectangle 117">
            <a:extLst>
              <a:ext uri="{FF2B5EF4-FFF2-40B4-BE49-F238E27FC236}">
                <a16:creationId xmlns:a16="http://schemas.microsoft.com/office/drawing/2014/main" id="{D97614D0-7D9D-EF42-82D6-05F5F0734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30" name="Rectangle 118">
            <a:extLst>
              <a:ext uri="{FF2B5EF4-FFF2-40B4-BE49-F238E27FC236}">
                <a16:creationId xmlns:a16="http://schemas.microsoft.com/office/drawing/2014/main" id="{2A96C474-4F88-1746-A16E-B31D1DCD8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31" name="Rectangle 119">
            <a:extLst>
              <a:ext uri="{FF2B5EF4-FFF2-40B4-BE49-F238E27FC236}">
                <a16:creationId xmlns:a16="http://schemas.microsoft.com/office/drawing/2014/main" id="{7F6689A6-836B-7E40-B243-624730F8D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32" name="Rectangle 120">
            <a:extLst>
              <a:ext uri="{FF2B5EF4-FFF2-40B4-BE49-F238E27FC236}">
                <a16:creationId xmlns:a16="http://schemas.microsoft.com/office/drawing/2014/main" id="{12495A77-BE78-B34E-883D-A7E3B60F7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33" name="Rectangle 121">
            <a:extLst>
              <a:ext uri="{FF2B5EF4-FFF2-40B4-BE49-F238E27FC236}">
                <a16:creationId xmlns:a16="http://schemas.microsoft.com/office/drawing/2014/main" id="{8FF5B0D6-FE65-FF40-85A5-996038AD7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34" name="Rectangle 122">
            <a:extLst>
              <a:ext uri="{FF2B5EF4-FFF2-40B4-BE49-F238E27FC236}">
                <a16:creationId xmlns:a16="http://schemas.microsoft.com/office/drawing/2014/main" id="{E8469484-C3C9-2040-B41E-378207A5E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5" name="Rectangle 123">
            <a:extLst>
              <a:ext uri="{FF2B5EF4-FFF2-40B4-BE49-F238E27FC236}">
                <a16:creationId xmlns:a16="http://schemas.microsoft.com/office/drawing/2014/main" id="{831B0C5F-A6D3-B049-B2AA-9F5A27F24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A599B3E-1265-EE48-9608-DB8411D03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0:30</a:t>
            </a:r>
          </a:p>
        </p:txBody>
      </p:sp>
      <p:pic>
        <p:nvPicPr>
          <p:cNvPr id="6146" name="Picture 2" descr="Alta-Bates_2lines_clr_cmyk - ACRM">
            <a:extLst>
              <a:ext uri="{FF2B5EF4-FFF2-40B4-BE49-F238E27FC236}">
                <a16:creationId xmlns:a16="http://schemas.microsoft.com/office/drawing/2014/main" id="{08CB1F8E-C11D-79DD-CE0C-4B171DC32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07" y="1335684"/>
            <a:ext cx="3934965" cy="123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2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audio>
              <p:cMediaNode showWhenStopped="0"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349371" y="1339099"/>
            <a:ext cx="8445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Economies of 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065C3-0B1D-FC4C-9987-F7FA6BB7560E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Mix – 0.12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8B68E-6B34-C676-9706-A0DFFF01C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0" y="2479631"/>
            <a:ext cx="4508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43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06E9C-EF3D-FC46-A308-2B99239A59AE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Mix – 0.15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E7CC41D-C69F-7E4D-A484-5B387101A517}"/>
              </a:ext>
            </a:extLst>
          </p:cNvPr>
          <p:cNvSpPr txBox="1"/>
          <p:nvPr/>
        </p:nvSpPr>
        <p:spPr>
          <a:xfrm>
            <a:off x="673254" y="2057101"/>
            <a:ext cx="80762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To determine how much you are willing to pay for the perfect demand information, compute ______________</a:t>
            </a:r>
          </a:p>
        </p:txBody>
      </p:sp>
      <p:pic>
        <p:nvPicPr>
          <p:cNvPr id="71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9351FE50-3B9F-8D4E-B8F4-3F32278477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0233" y="6191696"/>
            <a:ext cx="244475" cy="244475"/>
          </a:xfrm>
          <a:prstGeom prst="rect">
            <a:avLst/>
          </a:prstGeom>
        </p:spPr>
      </p:pic>
      <p:sp>
        <p:nvSpPr>
          <p:cNvPr id="72" name="Rectangle 63">
            <a:extLst>
              <a:ext uri="{FF2B5EF4-FFF2-40B4-BE49-F238E27FC236}">
                <a16:creationId xmlns:a16="http://schemas.microsoft.com/office/drawing/2014/main" id="{F504485B-BB72-F743-AC4C-698739C35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3" name="Rectangle 64">
            <a:extLst>
              <a:ext uri="{FF2B5EF4-FFF2-40B4-BE49-F238E27FC236}">
                <a16:creationId xmlns:a16="http://schemas.microsoft.com/office/drawing/2014/main" id="{D666B1BE-15EA-3745-A57F-8003AAA44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4" name="Rectangle 65">
            <a:extLst>
              <a:ext uri="{FF2B5EF4-FFF2-40B4-BE49-F238E27FC236}">
                <a16:creationId xmlns:a16="http://schemas.microsoft.com/office/drawing/2014/main" id="{F49155DA-D91F-8342-9DA3-3E525DBAA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5" name="Rectangle 66">
            <a:extLst>
              <a:ext uri="{FF2B5EF4-FFF2-40B4-BE49-F238E27FC236}">
                <a16:creationId xmlns:a16="http://schemas.microsoft.com/office/drawing/2014/main" id="{5285457D-0F26-5444-92CA-4F9D0A14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6" name="Rectangle 67">
            <a:extLst>
              <a:ext uri="{FF2B5EF4-FFF2-40B4-BE49-F238E27FC236}">
                <a16:creationId xmlns:a16="http://schemas.microsoft.com/office/drawing/2014/main" id="{A573D1FB-1DAA-A54B-A429-A9EBCB516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77" name="Rectangle 68">
            <a:extLst>
              <a:ext uri="{FF2B5EF4-FFF2-40B4-BE49-F238E27FC236}">
                <a16:creationId xmlns:a16="http://schemas.microsoft.com/office/drawing/2014/main" id="{339DA26C-681C-6C4C-8DB3-25055C8C7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78" name="Rectangle 69">
            <a:extLst>
              <a:ext uri="{FF2B5EF4-FFF2-40B4-BE49-F238E27FC236}">
                <a16:creationId xmlns:a16="http://schemas.microsoft.com/office/drawing/2014/main" id="{B5920C30-6F03-C743-A623-22ED0076E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79" name="Rectangle 70">
            <a:extLst>
              <a:ext uri="{FF2B5EF4-FFF2-40B4-BE49-F238E27FC236}">
                <a16:creationId xmlns:a16="http://schemas.microsoft.com/office/drawing/2014/main" id="{F9FAF498-AE6E-114C-80D3-73C35E67B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80" name="Rectangle 71">
            <a:extLst>
              <a:ext uri="{FF2B5EF4-FFF2-40B4-BE49-F238E27FC236}">
                <a16:creationId xmlns:a16="http://schemas.microsoft.com/office/drawing/2014/main" id="{AD099044-6ED4-0848-900E-69AC949A3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81" name="Rectangle 72">
            <a:extLst>
              <a:ext uri="{FF2B5EF4-FFF2-40B4-BE49-F238E27FC236}">
                <a16:creationId xmlns:a16="http://schemas.microsoft.com/office/drawing/2014/main" id="{261B43E3-049E-324C-A4AE-3DB7EA957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2" name="Rectangle 73">
            <a:extLst>
              <a:ext uri="{FF2B5EF4-FFF2-40B4-BE49-F238E27FC236}">
                <a16:creationId xmlns:a16="http://schemas.microsoft.com/office/drawing/2014/main" id="{8C3A94AD-9A8B-644A-A441-8B26FEB0D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3" name="Rectangle 74">
            <a:extLst>
              <a:ext uri="{FF2B5EF4-FFF2-40B4-BE49-F238E27FC236}">
                <a16:creationId xmlns:a16="http://schemas.microsoft.com/office/drawing/2014/main" id="{1C38A9C4-E611-5242-85B1-34ADCF1B2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4" name="Rectangle 75">
            <a:extLst>
              <a:ext uri="{FF2B5EF4-FFF2-40B4-BE49-F238E27FC236}">
                <a16:creationId xmlns:a16="http://schemas.microsoft.com/office/drawing/2014/main" id="{4D6CFE7D-5005-584B-A4E5-C6DE5612C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5" name="Rectangle 76">
            <a:extLst>
              <a:ext uri="{FF2B5EF4-FFF2-40B4-BE49-F238E27FC236}">
                <a16:creationId xmlns:a16="http://schemas.microsoft.com/office/drawing/2014/main" id="{848F74F8-2599-6145-8A16-B329EA121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6" name="Rectangle 77">
            <a:extLst>
              <a:ext uri="{FF2B5EF4-FFF2-40B4-BE49-F238E27FC236}">
                <a16:creationId xmlns:a16="http://schemas.microsoft.com/office/drawing/2014/main" id="{E92294DC-76B1-BC48-9EE6-AF29395E7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87" name="Rectangle 78">
            <a:extLst>
              <a:ext uri="{FF2B5EF4-FFF2-40B4-BE49-F238E27FC236}">
                <a16:creationId xmlns:a16="http://schemas.microsoft.com/office/drawing/2014/main" id="{65A4A208-6995-3641-9FBC-D7D66740F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88" name="Rectangle 79">
            <a:extLst>
              <a:ext uri="{FF2B5EF4-FFF2-40B4-BE49-F238E27FC236}">
                <a16:creationId xmlns:a16="http://schemas.microsoft.com/office/drawing/2014/main" id="{30714A5D-C189-D645-805C-D79E511E2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89" name="Rectangle 80">
            <a:extLst>
              <a:ext uri="{FF2B5EF4-FFF2-40B4-BE49-F238E27FC236}">
                <a16:creationId xmlns:a16="http://schemas.microsoft.com/office/drawing/2014/main" id="{4FC2AF93-098D-8845-B838-FB9BF44C0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90" name="Rectangle 81">
            <a:extLst>
              <a:ext uri="{FF2B5EF4-FFF2-40B4-BE49-F238E27FC236}">
                <a16:creationId xmlns:a16="http://schemas.microsoft.com/office/drawing/2014/main" id="{41793B2F-EC13-C043-8323-9E513677B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91" name="Rectangle 82">
            <a:extLst>
              <a:ext uri="{FF2B5EF4-FFF2-40B4-BE49-F238E27FC236}">
                <a16:creationId xmlns:a16="http://schemas.microsoft.com/office/drawing/2014/main" id="{B4BBF460-0527-7046-BCF8-F33B23B9B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2" name="Rectangle 83">
            <a:extLst>
              <a:ext uri="{FF2B5EF4-FFF2-40B4-BE49-F238E27FC236}">
                <a16:creationId xmlns:a16="http://schemas.microsoft.com/office/drawing/2014/main" id="{83459017-C49A-F14F-A73A-C2AE7B751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3" name="Rectangle 84">
            <a:extLst>
              <a:ext uri="{FF2B5EF4-FFF2-40B4-BE49-F238E27FC236}">
                <a16:creationId xmlns:a16="http://schemas.microsoft.com/office/drawing/2014/main" id="{947A5CB2-EA34-774E-94DC-CF56E0F0B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4" name="Rectangle 85">
            <a:extLst>
              <a:ext uri="{FF2B5EF4-FFF2-40B4-BE49-F238E27FC236}">
                <a16:creationId xmlns:a16="http://schemas.microsoft.com/office/drawing/2014/main" id="{FA4EEA6B-C768-6244-A77E-3E631EC57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5" name="Rectangle 86">
            <a:extLst>
              <a:ext uri="{FF2B5EF4-FFF2-40B4-BE49-F238E27FC236}">
                <a16:creationId xmlns:a16="http://schemas.microsoft.com/office/drawing/2014/main" id="{194B16C3-C808-6A4C-980F-0F7129B69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6" name="Rectangle 87">
            <a:extLst>
              <a:ext uri="{FF2B5EF4-FFF2-40B4-BE49-F238E27FC236}">
                <a16:creationId xmlns:a16="http://schemas.microsoft.com/office/drawing/2014/main" id="{22CFA8D2-189E-E845-898F-9AFA0D24B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97" name="Rectangle 88">
            <a:extLst>
              <a:ext uri="{FF2B5EF4-FFF2-40B4-BE49-F238E27FC236}">
                <a16:creationId xmlns:a16="http://schemas.microsoft.com/office/drawing/2014/main" id="{F67667D7-9C98-EC4C-822F-F3C7E89DE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98" name="Rectangle 89">
            <a:extLst>
              <a:ext uri="{FF2B5EF4-FFF2-40B4-BE49-F238E27FC236}">
                <a16:creationId xmlns:a16="http://schemas.microsoft.com/office/drawing/2014/main" id="{4B37FC76-E38B-F54F-B0AB-96E550A26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99" name="Rectangle 90">
            <a:extLst>
              <a:ext uri="{FF2B5EF4-FFF2-40B4-BE49-F238E27FC236}">
                <a16:creationId xmlns:a16="http://schemas.microsoft.com/office/drawing/2014/main" id="{0FE1D63D-3314-1046-B008-8EF5FA652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00" name="Rectangle 91">
            <a:extLst>
              <a:ext uri="{FF2B5EF4-FFF2-40B4-BE49-F238E27FC236}">
                <a16:creationId xmlns:a16="http://schemas.microsoft.com/office/drawing/2014/main" id="{DB53223C-2348-C143-B221-B98E14BCA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01" name="Rectangle 92">
            <a:extLst>
              <a:ext uri="{FF2B5EF4-FFF2-40B4-BE49-F238E27FC236}">
                <a16:creationId xmlns:a16="http://schemas.microsoft.com/office/drawing/2014/main" id="{7404C22D-FB7D-8C4E-B478-D74ED1AE7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2" name="Rectangle 93">
            <a:extLst>
              <a:ext uri="{FF2B5EF4-FFF2-40B4-BE49-F238E27FC236}">
                <a16:creationId xmlns:a16="http://schemas.microsoft.com/office/drawing/2014/main" id="{75FA86D1-EEE4-E54A-9E01-BC7ACF70B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3" name="Rectangle 94">
            <a:extLst>
              <a:ext uri="{FF2B5EF4-FFF2-40B4-BE49-F238E27FC236}">
                <a16:creationId xmlns:a16="http://schemas.microsoft.com/office/drawing/2014/main" id="{E6BB2B9B-8865-994E-ADFA-B960E4876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4" name="Rectangle 95">
            <a:extLst>
              <a:ext uri="{FF2B5EF4-FFF2-40B4-BE49-F238E27FC236}">
                <a16:creationId xmlns:a16="http://schemas.microsoft.com/office/drawing/2014/main" id="{4C3E4336-DAE2-974E-9164-FAC5C5EE6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5" name="Rectangle 96">
            <a:extLst>
              <a:ext uri="{FF2B5EF4-FFF2-40B4-BE49-F238E27FC236}">
                <a16:creationId xmlns:a16="http://schemas.microsoft.com/office/drawing/2014/main" id="{E01B31D0-6676-7C48-98F9-579A3E0A5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6" name="Rectangle 97">
            <a:extLst>
              <a:ext uri="{FF2B5EF4-FFF2-40B4-BE49-F238E27FC236}">
                <a16:creationId xmlns:a16="http://schemas.microsoft.com/office/drawing/2014/main" id="{757951EF-38B5-2C44-932F-FC33BC6FF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07" name="Rectangle 98">
            <a:extLst>
              <a:ext uri="{FF2B5EF4-FFF2-40B4-BE49-F238E27FC236}">
                <a16:creationId xmlns:a16="http://schemas.microsoft.com/office/drawing/2014/main" id="{27E15593-0AAE-874A-837F-6547515CE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08" name="Rectangle 99">
            <a:extLst>
              <a:ext uri="{FF2B5EF4-FFF2-40B4-BE49-F238E27FC236}">
                <a16:creationId xmlns:a16="http://schemas.microsoft.com/office/drawing/2014/main" id="{B11AF10C-AA27-B24C-8473-1EB42D39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09" name="Rectangle 100">
            <a:extLst>
              <a:ext uri="{FF2B5EF4-FFF2-40B4-BE49-F238E27FC236}">
                <a16:creationId xmlns:a16="http://schemas.microsoft.com/office/drawing/2014/main" id="{54C6C006-6D53-5647-B6E7-DA1FAF14A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10" name="Rectangle 101">
            <a:extLst>
              <a:ext uri="{FF2B5EF4-FFF2-40B4-BE49-F238E27FC236}">
                <a16:creationId xmlns:a16="http://schemas.microsoft.com/office/drawing/2014/main" id="{770296A0-024B-D549-8948-D7D89AD76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11" name="Rectangle 102">
            <a:extLst>
              <a:ext uri="{FF2B5EF4-FFF2-40B4-BE49-F238E27FC236}">
                <a16:creationId xmlns:a16="http://schemas.microsoft.com/office/drawing/2014/main" id="{CC6ED60F-8ED8-024D-A96C-A2167FCFC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2" name="Rectangle 103">
            <a:extLst>
              <a:ext uri="{FF2B5EF4-FFF2-40B4-BE49-F238E27FC236}">
                <a16:creationId xmlns:a16="http://schemas.microsoft.com/office/drawing/2014/main" id="{931A2EB5-9C7B-4844-BD1F-4142C7E8C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3" name="Rectangle 104">
            <a:extLst>
              <a:ext uri="{FF2B5EF4-FFF2-40B4-BE49-F238E27FC236}">
                <a16:creationId xmlns:a16="http://schemas.microsoft.com/office/drawing/2014/main" id="{AAB5D7B5-9228-744F-8FEC-B16CEFEE7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4" name="Rectangle 105">
            <a:extLst>
              <a:ext uri="{FF2B5EF4-FFF2-40B4-BE49-F238E27FC236}">
                <a16:creationId xmlns:a16="http://schemas.microsoft.com/office/drawing/2014/main" id="{A506C67B-053F-AC4B-8D28-2A1F57270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5" name="Rectangle 106">
            <a:extLst>
              <a:ext uri="{FF2B5EF4-FFF2-40B4-BE49-F238E27FC236}">
                <a16:creationId xmlns:a16="http://schemas.microsoft.com/office/drawing/2014/main" id="{14D6B1D8-2B35-F645-A7B7-6A6EB5553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6" name="Rectangle 107">
            <a:extLst>
              <a:ext uri="{FF2B5EF4-FFF2-40B4-BE49-F238E27FC236}">
                <a16:creationId xmlns:a16="http://schemas.microsoft.com/office/drawing/2014/main" id="{C9944482-B0CB-1F44-AAE1-E71AB9181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17" name="Rectangle 108">
            <a:extLst>
              <a:ext uri="{FF2B5EF4-FFF2-40B4-BE49-F238E27FC236}">
                <a16:creationId xmlns:a16="http://schemas.microsoft.com/office/drawing/2014/main" id="{47CF9786-30FE-F54B-A461-A3F529B74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18" name="Rectangle 109">
            <a:extLst>
              <a:ext uri="{FF2B5EF4-FFF2-40B4-BE49-F238E27FC236}">
                <a16:creationId xmlns:a16="http://schemas.microsoft.com/office/drawing/2014/main" id="{803F60DF-0091-A249-A775-10E49B827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19" name="Rectangle 110">
            <a:extLst>
              <a:ext uri="{FF2B5EF4-FFF2-40B4-BE49-F238E27FC236}">
                <a16:creationId xmlns:a16="http://schemas.microsoft.com/office/drawing/2014/main" id="{CED29D98-9D53-8D4C-8919-3916F045E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20" name="Rectangle 111">
            <a:extLst>
              <a:ext uri="{FF2B5EF4-FFF2-40B4-BE49-F238E27FC236}">
                <a16:creationId xmlns:a16="http://schemas.microsoft.com/office/drawing/2014/main" id="{8F8C9394-AA73-C246-9721-D232730F5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21" name="Rectangle 112">
            <a:extLst>
              <a:ext uri="{FF2B5EF4-FFF2-40B4-BE49-F238E27FC236}">
                <a16:creationId xmlns:a16="http://schemas.microsoft.com/office/drawing/2014/main" id="{A0D1AACD-3DC2-384E-9ECE-BB9FA14A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2" name="Rectangle 113">
            <a:extLst>
              <a:ext uri="{FF2B5EF4-FFF2-40B4-BE49-F238E27FC236}">
                <a16:creationId xmlns:a16="http://schemas.microsoft.com/office/drawing/2014/main" id="{4403BE9E-29DC-DE41-B8AC-DE371AF91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3" name="Rectangle 114">
            <a:extLst>
              <a:ext uri="{FF2B5EF4-FFF2-40B4-BE49-F238E27FC236}">
                <a16:creationId xmlns:a16="http://schemas.microsoft.com/office/drawing/2014/main" id="{4F04966D-9F42-D54E-B1DD-20381D2CB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4" name="Rectangle 115">
            <a:extLst>
              <a:ext uri="{FF2B5EF4-FFF2-40B4-BE49-F238E27FC236}">
                <a16:creationId xmlns:a16="http://schemas.microsoft.com/office/drawing/2014/main" id="{3572CC27-08CE-EB4B-A0DD-C7229AED2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5" name="Rectangle 116">
            <a:extLst>
              <a:ext uri="{FF2B5EF4-FFF2-40B4-BE49-F238E27FC236}">
                <a16:creationId xmlns:a16="http://schemas.microsoft.com/office/drawing/2014/main" id="{F763D767-C6F2-DB4A-8C28-741F1774A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6" name="Rectangle 117">
            <a:extLst>
              <a:ext uri="{FF2B5EF4-FFF2-40B4-BE49-F238E27FC236}">
                <a16:creationId xmlns:a16="http://schemas.microsoft.com/office/drawing/2014/main" id="{016F0792-EC9A-4C49-B1A3-ECD5BD6F6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27" name="Rectangle 118">
            <a:extLst>
              <a:ext uri="{FF2B5EF4-FFF2-40B4-BE49-F238E27FC236}">
                <a16:creationId xmlns:a16="http://schemas.microsoft.com/office/drawing/2014/main" id="{D404D2E3-E0AE-554D-995C-3644975E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28" name="Rectangle 119">
            <a:extLst>
              <a:ext uri="{FF2B5EF4-FFF2-40B4-BE49-F238E27FC236}">
                <a16:creationId xmlns:a16="http://schemas.microsoft.com/office/drawing/2014/main" id="{9D15D75F-0FAE-8144-B68F-0F73027CE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29" name="Rectangle 120">
            <a:extLst>
              <a:ext uri="{FF2B5EF4-FFF2-40B4-BE49-F238E27FC236}">
                <a16:creationId xmlns:a16="http://schemas.microsoft.com/office/drawing/2014/main" id="{41CC74EF-0A23-474D-860F-4BE33A94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30" name="Rectangle 121">
            <a:extLst>
              <a:ext uri="{FF2B5EF4-FFF2-40B4-BE49-F238E27FC236}">
                <a16:creationId xmlns:a16="http://schemas.microsoft.com/office/drawing/2014/main" id="{3190E043-B15D-604B-94E3-6F5AE381D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31" name="Rectangle 122">
            <a:extLst>
              <a:ext uri="{FF2B5EF4-FFF2-40B4-BE49-F238E27FC236}">
                <a16:creationId xmlns:a16="http://schemas.microsoft.com/office/drawing/2014/main" id="{E2A03A0F-D073-2C4A-B4DF-3969BD54B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2" name="Rectangle 123">
            <a:extLst>
              <a:ext uri="{FF2B5EF4-FFF2-40B4-BE49-F238E27FC236}">
                <a16:creationId xmlns:a16="http://schemas.microsoft.com/office/drawing/2014/main" id="{95733849-0FC0-264C-9164-6FE3D2E9F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ADBD773-153E-5F41-87FA-10B2318A8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0:30</a:t>
            </a:r>
          </a:p>
        </p:txBody>
      </p:sp>
    </p:spTree>
    <p:extLst>
      <p:ext uri="{BB962C8B-B14F-4D97-AF65-F5344CB8AC3E}">
        <p14:creationId xmlns:p14="http://schemas.microsoft.com/office/powerpoint/2010/main" val="41127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"/>
                  </p:tgtEl>
                </p:cond>
              </p:nextCondLst>
            </p:seq>
            <p:audio>
              <p:cMediaNode showWhenStopped="0"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  <p:bldLst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C6067-4594-472B-929B-DC04B57E012A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SCM – 0.09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10A84DEA-2E90-E647-9818-BAFBB71291B2}"/>
              </a:ext>
            </a:extLst>
          </p:cNvPr>
          <p:cNvSpPr txBox="1">
            <a:spLocks/>
          </p:cNvSpPr>
          <p:nvPr/>
        </p:nvSpPr>
        <p:spPr>
          <a:xfrm>
            <a:off x="523046" y="1214230"/>
            <a:ext cx="8097907" cy="15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 = retailer, M = manufacturer</a:t>
            </a:r>
          </a:p>
          <a:p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Optimal buy-back price is computed </a:t>
            </a:r>
            <a:b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by matching…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4D5DA2-DCFB-3D4E-A3FC-B321646AE7EB}"/>
              </a:ext>
            </a:extLst>
          </p:cNvPr>
          <p:cNvSpPr txBox="1"/>
          <p:nvPr/>
        </p:nvSpPr>
        <p:spPr>
          <a:xfrm>
            <a:off x="473529" y="3114827"/>
            <a:ext cx="8196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lphaUcPeriod"/>
            </a:pP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R’s price and M’s cost</a:t>
            </a:r>
          </a:p>
          <a:p>
            <a:pPr marL="742950" indent="-742950" algn="ctr">
              <a:buAutoNum type="alphaUcPeriod"/>
            </a:pP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R’s gains and SC’s gains</a:t>
            </a:r>
          </a:p>
          <a:p>
            <a:pPr marL="742950" indent="-742950" algn="ctr">
              <a:buAutoNum type="alphaUcPeriod"/>
            </a:pP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R’s critical ratio and M’s critical ratio</a:t>
            </a:r>
          </a:p>
          <a:p>
            <a:pPr marL="742950" indent="-742950" algn="ctr">
              <a:buAutoNum type="alphaUcPeriod"/>
            </a:pP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R’s z* and SC’s z*</a:t>
            </a:r>
          </a:p>
          <a:p>
            <a:pPr algn="ctr"/>
            <a:endParaRPr lang="en-US" sz="36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pic>
        <p:nvPicPr>
          <p:cNvPr id="73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7C61AAEA-B107-134F-8934-329A3EB5E4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74" name="Rectangle 63">
            <a:extLst>
              <a:ext uri="{FF2B5EF4-FFF2-40B4-BE49-F238E27FC236}">
                <a16:creationId xmlns:a16="http://schemas.microsoft.com/office/drawing/2014/main" id="{2F9052FA-3482-2542-9BBD-55E75413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5" name="Rectangle 64">
            <a:extLst>
              <a:ext uri="{FF2B5EF4-FFF2-40B4-BE49-F238E27FC236}">
                <a16:creationId xmlns:a16="http://schemas.microsoft.com/office/drawing/2014/main" id="{4B1858BB-7DCF-5142-BA0C-EBFC9292D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6" name="Rectangle 65">
            <a:extLst>
              <a:ext uri="{FF2B5EF4-FFF2-40B4-BE49-F238E27FC236}">
                <a16:creationId xmlns:a16="http://schemas.microsoft.com/office/drawing/2014/main" id="{05DEF217-8A64-8343-A2FB-7180411B7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7" name="Rectangle 66">
            <a:extLst>
              <a:ext uri="{FF2B5EF4-FFF2-40B4-BE49-F238E27FC236}">
                <a16:creationId xmlns:a16="http://schemas.microsoft.com/office/drawing/2014/main" id="{1BA7D96F-ED05-154A-834F-8C66EF50E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8" name="Rectangle 67">
            <a:extLst>
              <a:ext uri="{FF2B5EF4-FFF2-40B4-BE49-F238E27FC236}">
                <a16:creationId xmlns:a16="http://schemas.microsoft.com/office/drawing/2014/main" id="{86F3090A-A919-A34A-8E29-BA9877AA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79" name="Rectangle 68">
            <a:extLst>
              <a:ext uri="{FF2B5EF4-FFF2-40B4-BE49-F238E27FC236}">
                <a16:creationId xmlns:a16="http://schemas.microsoft.com/office/drawing/2014/main" id="{FC9F81C9-55F1-624B-A181-FD81EFDEE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80" name="Rectangle 69">
            <a:extLst>
              <a:ext uri="{FF2B5EF4-FFF2-40B4-BE49-F238E27FC236}">
                <a16:creationId xmlns:a16="http://schemas.microsoft.com/office/drawing/2014/main" id="{D6654B97-FFEA-994A-A88C-073A1210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81" name="Rectangle 70">
            <a:extLst>
              <a:ext uri="{FF2B5EF4-FFF2-40B4-BE49-F238E27FC236}">
                <a16:creationId xmlns:a16="http://schemas.microsoft.com/office/drawing/2014/main" id="{DC5DE2D8-AC15-7344-83AC-615E15B13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82" name="Rectangle 71">
            <a:extLst>
              <a:ext uri="{FF2B5EF4-FFF2-40B4-BE49-F238E27FC236}">
                <a16:creationId xmlns:a16="http://schemas.microsoft.com/office/drawing/2014/main" id="{F22AEB49-DD90-4441-816E-C8E61BA98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83" name="Rectangle 72">
            <a:extLst>
              <a:ext uri="{FF2B5EF4-FFF2-40B4-BE49-F238E27FC236}">
                <a16:creationId xmlns:a16="http://schemas.microsoft.com/office/drawing/2014/main" id="{D6145E11-7B0E-AB48-A99B-6D54DB77E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4" name="Rectangle 73">
            <a:extLst>
              <a:ext uri="{FF2B5EF4-FFF2-40B4-BE49-F238E27FC236}">
                <a16:creationId xmlns:a16="http://schemas.microsoft.com/office/drawing/2014/main" id="{42D2C381-318B-F741-BB08-9DADBDE50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5" name="Rectangle 74">
            <a:extLst>
              <a:ext uri="{FF2B5EF4-FFF2-40B4-BE49-F238E27FC236}">
                <a16:creationId xmlns:a16="http://schemas.microsoft.com/office/drawing/2014/main" id="{8D94442C-D333-544C-A964-64369929F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6" name="Rectangle 75">
            <a:extLst>
              <a:ext uri="{FF2B5EF4-FFF2-40B4-BE49-F238E27FC236}">
                <a16:creationId xmlns:a16="http://schemas.microsoft.com/office/drawing/2014/main" id="{8B0DFC21-C877-1A45-9006-A72D015ED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7" name="Rectangle 76">
            <a:extLst>
              <a:ext uri="{FF2B5EF4-FFF2-40B4-BE49-F238E27FC236}">
                <a16:creationId xmlns:a16="http://schemas.microsoft.com/office/drawing/2014/main" id="{C4132EE9-4F8F-2C4E-83AC-D61424AEB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8" name="Rectangle 77">
            <a:extLst>
              <a:ext uri="{FF2B5EF4-FFF2-40B4-BE49-F238E27FC236}">
                <a16:creationId xmlns:a16="http://schemas.microsoft.com/office/drawing/2014/main" id="{A08691B4-CE0F-9842-935A-D5B9F9B2A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89" name="Rectangle 78">
            <a:extLst>
              <a:ext uri="{FF2B5EF4-FFF2-40B4-BE49-F238E27FC236}">
                <a16:creationId xmlns:a16="http://schemas.microsoft.com/office/drawing/2014/main" id="{3908D0B7-DAF2-874B-9F03-F7A1FF44E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90" name="Rectangle 79">
            <a:extLst>
              <a:ext uri="{FF2B5EF4-FFF2-40B4-BE49-F238E27FC236}">
                <a16:creationId xmlns:a16="http://schemas.microsoft.com/office/drawing/2014/main" id="{1E85B16E-084C-CB4B-A2CD-DE037993F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91" name="Rectangle 80">
            <a:extLst>
              <a:ext uri="{FF2B5EF4-FFF2-40B4-BE49-F238E27FC236}">
                <a16:creationId xmlns:a16="http://schemas.microsoft.com/office/drawing/2014/main" id="{2C409422-982E-F34C-8AD0-514A095CC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92" name="Rectangle 81">
            <a:extLst>
              <a:ext uri="{FF2B5EF4-FFF2-40B4-BE49-F238E27FC236}">
                <a16:creationId xmlns:a16="http://schemas.microsoft.com/office/drawing/2014/main" id="{2D5F0F86-B844-D341-9258-589056FFA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93" name="Rectangle 82">
            <a:extLst>
              <a:ext uri="{FF2B5EF4-FFF2-40B4-BE49-F238E27FC236}">
                <a16:creationId xmlns:a16="http://schemas.microsoft.com/office/drawing/2014/main" id="{32E41AE2-C975-B245-A7BF-F06860EFE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4" name="Rectangle 83">
            <a:extLst>
              <a:ext uri="{FF2B5EF4-FFF2-40B4-BE49-F238E27FC236}">
                <a16:creationId xmlns:a16="http://schemas.microsoft.com/office/drawing/2014/main" id="{4D57A361-8905-5F48-B5D9-F1A8B70CB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5" name="Rectangle 84">
            <a:extLst>
              <a:ext uri="{FF2B5EF4-FFF2-40B4-BE49-F238E27FC236}">
                <a16:creationId xmlns:a16="http://schemas.microsoft.com/office/drawing/2014/main" id="{E57EDD3C-59AB-A24C-8577-8D44F8CDA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6" name="Rectangle 85">
            <a:extLst>
              <a:ext uri="{FF2B5EF4-FFF2-40B4-BE49-F238E27FC236}">
                <a16:creationId xmlns:a16="http://schemas.microsoft.com/office/drawing/2014/main" id="{E1EE0946-FFF6-554B-9E5E-F87A66D44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7" name="Rectangle 86">
            <a:extLst>
              <a:ext uri="{FF2B5EF4-FFF2-40B4-BE49-F238E27FC236}">
                <a16:creationId xmlns:a16="http://schemas.microsoft.com/office/drawing/2014/main" id="{048AF445-85C7-9F4E-A22F-4EDEFB203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8" name="Rectangle 87">
            <a:extLst>
              <a:ext uri="{FF2B5EF4-FFF2-40B4-BE49-F238E27FC236}">
                <a16:creationId xmlns:a16="http://schemas.microsoft.com/office/drawing/2014/main" id="{A09E1AB5-3F22-2D46-A3E8-59B523B55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99" name="Rectangle 88">
            <a:extLst>
              <a:ext uri="{FF2B5EF4-FFF2-40B4-BE49-F238E27FC236}">
                <a16:creationId xmlns:a16="http://schemas.microsoft.com/office/drawing/2014/main" id="{B0074467-5CB3-0E49-BD59-78DFC0ECF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00" name="Rectangle 89">
            <a:extLst>
              <a:ext uri="{FF2B5EF4-FFF2-40B4-BE49-F238E27FC236}">
                <a16:creationId xmlns:a16="http://schemas.microsoft.com/office/drawing/2014/main" id="{6175F9CE-C352-AA49-8075-D1DCC0EE7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01" name="Rectangle 90">
            <a:extLst>
              <a:ext uri="{FF2B5EF4-FFF2-40B4-BE49-F238E27FC236}">
                <a16:creationId xmlns:a16="http://schemas.microsoft.com/office/drawing/2014/main" id="{54C43316-2BCA-6245-B70D-DDD8032D9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02" name="Rectangle 91">
            <a:extLst>
              <a:ext uri="{FF2B5EF4-FFF2-40B4-BE49-F238E27FC236}">
                <a16:creationId xmlns:a16="http://schemas.microsoft.com/office/drawing/2014/main" id="{FACC9186-8ABC-554B-848A-F2EFEEF4C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03" name="Rectangle 92">
            <a:extLst>
              <a:ext uri="{FF2B5EF4-FFF2-40B4-BE49-F238E27FC236}">
                <a16:creationId xmlns:a16="http://schemas.microsoft.com/office/drawing/2014/main" id="{13766006-7FC4-4549-962B-FE2A4D2CD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4" name="Rectangle 93">
            <a:extLst>
              <a:ext uri="{FF2B5EF4-FFF2-40B4-BE49-F238E27FC236}">
                <a16:creationId xmlns:a16="http://schemas.microsoft.com/office/drawing/2014/main" id="{E6DFCAB7-552C-3C4A-94A9-B8223ABFC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5" name="Rectangle 94">
            <a:extLst>
              <a:ext uri="{FF2B5EF4-FFF2-40B4-BE49-F238E27FC236}">
                <a16:creationId xmlns:a16="http://schemas.microsoft.com/office/drawing/2014/main" id="{CE69403E-8330-BD4C-A936-B7D0260A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6" name="Rectangle 95">
            <a:extLst>
              <a:ext uri="{FF2B5EF4-FFF2-40B4-BE49-F238E27FC236}">
                <a16:creationId xmlns:a16="http://schemas.microsoft.com/office/drawing/2014/main" id="{593FCC09-77C9-CF4B-AC06-A7BEE0FFF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7" name="Rectangle 96">
            <a:extLst>
              <a:ext uri="{FF2B5EF4-FFF2-40B4-BE49-F238E27FC236}">
                <a16:creationId xmlns:a16="http://schemas.microsoft.com/office/drawing/2014/main" id="{ABC5AB21-20D9-8740-B0B8-5FEFF17B5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8" name="Rectangle 97">
            <a:extLst>
              <a:ext uri="{FF2B5EF4-FFF2-40B4-BE49-F238E27FC236}">
                <a16:creationId xmlns:a16="http://schemas.microsoft.com/office/drawing/2014/main" id="{69E9B53E-966D-D245-A840-2D5E85057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09" name="Rectangle 98">
            <a:extLst>
              <a:ext uri="{FF2B5EF4-FFF2-40B4-BE49-F238E27FC236}">
                <a16:creationId xmlns:a16="http://schemas.microsoft.com/office/drawing/2014/main" id="{238D0A31-4869-F14C-ACAD-A287720A0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10" name="Rectangle 99">
            <a:extLst>
              <a:ext uri="{FF2B5EF4-FFF2-40B4-BE49-F238E27FC236}">
                <a16:creationId xmlns:a16="http://schemas.microsoft.com/office/drawing/2014/main" id="{1903B72F-2422-6A44-8C73-BCAB73CC5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11" name="Rectangle 100">
            <a:extLst>
              <a:ext uri="{FF2B5EF4-FFF2-40B4-BE49-F238E27FC236}">
                <a16:creationId xmlns:a16="http://schemas.microsoft.com/office/drawing/2014/main" id="{84B86C17-3B39-6049-B3DC-29E4F844D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12" name="Rectangle 101">
            <a:extLst>
              <a:ext uri="{FF2B5EF4-FFF2-40B4-BE49-F238E27FC236}">
                <a16:creationId xmlns:a16="http://schemas.microsoft.com/office/drawing/2014/main" id="{0DF320B3-A581-CD4D-919E-97319C95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13" name="Rectangle 102">
            <a:extLst>
              <a:ext uri="{FF2B5EF4-FFF2-40B4-BE49-F238E27FC236}">
                <a16:creationId xmlns:a16="http://schemas.microsoft.com/office/drawing/2014/main" id="{D1F45F52-A6CD-B646-B466-7BFC640BC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4" name="Rectangle 103">
            <a:extLst>
              <a:ext uri="{FF2B5EF4-FFF2-40B4-BE49-F238E27FC236}">
                <a16:creationId xmlns:a16="http://schemas.microsoft.com/office/drawing/2014/main" id="{A2AAB1EC-208E-124B-99E6-9C75F2362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5" name="Rectangle 104">
            <a:extLst>
              <a:ext uri="{FF2B5EF4-FFF2-40B4-BE49-F238E27FC236}">
                <a16:creationId xmlns:a16="http://schemas.microsoft.com/office/drawing/2014/main" id="{68B4B12C-B582-D94F-99DD-9CE274DE0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6" name="Rectangle 105">
            <a:extLst>
              <a:ext uri="{FF2B5EF4-FFF2-40B4-BE49-F238E27FC236}">
                <a16:creationId xmlns:a16="http://schemas.microsoft.com/office/drawing/2014/main" id="{6A2FFE22-A574-F64B-B2B1-A4691DB78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7" name="Rectangle 106">
            <a:extLst>
              <a:ext uri="{FF2B5EF4-FFF2-40B4-BE49-F238E27FC236}">
                <a16:creationId xmlns:a16="http://schemas.microsoft.com/office/drawing/2014/main" id="{3115DEEB-2EBC-F741-8244-39A33DC8E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8" name="Rectangle 107">
            <a:extLst>
              <a:ext uri="{FF2B5EF4-FFF2-40B4-BE49-F238E27FC236}">
                <a16:creationId xmlns:a16="http://schemas.microsoft.com/office/drawing/2014/main" id="{71700C94-5DA7-9845-A8C1-E758B498F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19" name="Rectangle 108">
            <a:extLst>
              <a:ext uri="{FF2B5EF4-FFF2-40B4-BE49-F238E27FC236}">
                <a16:creationId xmlns:a16="http://schemas.microsoft.com/office/drawing/2014/main" id="{FAB54E92-2DEF-C343-8CB2-67ED36566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20" name="Rectangle 109">
            <a:extLst>
              <a:ext uri="{FF2B5EF4-FFF2-40B4-BE49-F238E27FC236}">
                <a16:creationId xmlns:a16="http://schemas.microsoft.com/office/drawing/2014/main" id="{53930322-EED1-C64F-8410-A62FEE55F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21" name="Rectangle 110">
            <a:extLst>
              <a:ext uri="{FF2B5EF4-FFF2-40B4-BE49-F238E27FC236}">
                <a16:creationId xmlns:a16="http://schemas.microsoft.com/office/drawing/2014/main" id="{10B895A4-5495-9247-8437-09F5E543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22" name="Rectangle 111">
            <a:extLst>
              <a:ext uri="{FF2B5EF4-FFF2-40B4-BE49-F238E27FC236}">
                <a16:creationId xmlns:a16="http://schemas.microsoft.com/office/drawing/2014/main" id="{9CD1EDCB-35C8-7D4F-AE6F-E56A536A4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23" name="Rectangle 112">
            <a:extLst>
              <a:ext uri="{FF2B5EF4-FFF2-40B4-BE49-F238E27FC236}">
                <a16:creationId xmlns:a16="http://schemas.microsoft.com/office/drawing/2014/main" id="{BF2AE364-7B21-C044-9F9C-FA1794600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4" name="Rectangle 113">
            <a:extLst>
              <a:ext uri="{FF2B5EF4-FFF2-40B4-BE49-F238E27FC236}">
                <a16:creationId xmlns:a16="http://schemas.microsoft.com/office/drawing/2014/main" id="{C2C6F1F9-F4F0-3C42-AA4A-13872F844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5" name="Rectangle 114">
            <a:extLst>
              <a:ext uri="{FF2B5EF4-FFF2-40B4-BE49-F238E27FC236}">
                <a16:creationId xmlns:a16="http://schemas.microsoft.com/office/drawing/2014/main" id="{559075A0-28B2-534F-B649-217240635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6" name="Rectangle 115">
            <a:extLst>
              <a:ext uri="{FF2B5EF4-FFF2-40B4-BE49-F238E27FC236}">
                <a16:creationId xmlns:a16="http://schemas.microsoft.com/office/drawing/2014/main" id="{F4AD0DE0-C1C1-094E-81CC-1B0B3C630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7" name="Rectangle 116">
            <a:extLst>
              <a:ext uri="{FF2B5EF4-FFF2-40B4-BE49-F238E27FC236}">
                <a16:creationId xmlns:a16="http://schemas.microsoft.com/office/drawing/2014/main" id="{660EC3CF-DA84-6B43-A275-20C2FEAA1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8" name="Rectangle 117">
            <a:extLst>
              <a:ext uri="{FF2B5EF4-FFF2-40B4-BE49-F238E27FC236}">
                <a16:creationId xmlns:a16="http://schemas.microsoft.com/office/drawing/2014/main" id="{C205E4AF-2E69-5143-AA79-DF8AE134D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29" name="Rectangle 118">
            <a:extLst>
              <a:ext uri="{FF2B5EF4-FFF2-40B4-BE49-F238E27FC236}">
                <a16:creationId xmlns:a16="http://schemas.microsoft.com/office/drawing/2014/main" id="{142B048A-7D17-D741-82C1-F36154F38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30" name="Rectangle 119">
            <a:extLst>
              <a:ext uri="{FF2B5EF4-FFF2-40B4-BE49-F238E27FC236}">
                <a16:creationId xmlns:a16="http://schemas.microsoft.com/office/drawing/2014/main" id="{80C8DDB3-369F-DA44-B65C-A01DB7972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31" name="Rectangle 120">
            <a:extLst>
              <a:ext uri="{FF2B5EF4-FFF2-40B4-BE49-F238E27FC236}">
                <a16:creationId xmlns:a16="http://schemas.microsoft.com/office/drawing/2014/main" id="{03983422-EAA3-094C-AE0A-93DE866C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32" name="Rectangle 121">
            <a:extLst>
              <a:ext uri="{FF2B5EF4-FFF2-40B4-BE49-F238E27FC236}">
                <a16:creationId xmlns:a16="http://schemas.microsoft.com/office/drawing/2014/main" id="{CAC0BED0-E8D8-9D45-9A4F-468EC9F49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33" name="Rectangle 122">
            <a:extLst>
              <a:ext uri="{FF2B5EF4-FFF2-40B4-BE49-F238E27FC236}">
                <a16:creationId xmlns:a16="http://schemas.microsoft.com/office/drawing/2014/main" id="{3B5E66BA-71AE-2C45-960B-297B217E4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4" name="Rectangle 123">
            <a:extLst>
              <a:ext uri="{FF2B5EF4-FFF2-40B4-BE49-F238E27FC236}">
                <a16:creationId xmlns:a16="http://schemas.microsoft.com/office/drawing/2014/main" id="{3C99C60D-9171-C14E-A96C-0247793D7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BA966C1-4CC4-894A-B7F7-407E7B1D8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</p:spTree>
    <p:extLst>
      <p:ext uri="{BB962C8B-B14F-4D97-AF65-F5344CB8AC3E}">
        <p14:creationId xmlns:p14="http://schemas.microsoft.com/office/powerpoint/2010/main" val="21220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  <p:bldLst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9065C3-0B1D-FC4C-9987-F7FA6BB7560E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Mix – 0.15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0D29D-5B4E-CD4B-8C72-AF1EDE7926FF}"/>
              </a:ext>
            </a:extLst>
          </p:cNvPr>
          <p:cNvSpPr txBox="1"/>
          <p:nvPr/>
        </p:nvSpPr>
        <p:spPr>
          <a:xfrm>
            <a:off x="349371" y="1818866"/>
            <a:ext cx="84452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EVPI</a:t>
            </a:r>
          </a:p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= expected value of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perfect information</a:t>
            </a:r>
          </a:p>
          <a:p>
            <a:pPr algn="ctr"/>
            <a:endParaRPr lang="en-US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(Recall the fortune teller story </a:t>
            </a:r>
            <a:b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2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when we discussed Obermeyer?)</a:t>
            </a:r>
            <a:endParaRPr lang="en-US" sz="16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95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06E9C-EF3D-FC46-A308-2B99239A59AE}"/>
              </a:ext>
            </a:extLst>
          </p:cNvPr>
          <p:cNvSpPr txBox="1"/>
          <p:nvPr/>
        </p:nvSpPr>
        <p:spPr>
          <a:xfrm>
            <a:off x="0" y="506344"/>
            <a:ext cx="9144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Mix – 0.17</a:t>
            </a:r>
          </a:p>
        </p:txBody>
      </p:sp>
      <p:pic>
        <p:nvPicPr>
          <p:cNvPr id="5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2AC814B4-B995-4526-88CD-C869016F69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360233" y="6200158"/>
            <a:ext cx="236013" cy="236013"/>
          </a:xfrm>
          <a:prstGeom prst="rect">
            <a:avLst/>
          </a:prstGeom>
        </p:spPr>
      </p:pic>
      <p:sp>
        <p:nvSpPr>
          <p:cNvPr id="7" name="Rectangle 63">
            <a:extLst>
              <a:ext uri="{FF2B5EF4-FFF2-40B4-BE49-F238E27FC236}">
                <a16:creationId xmlns:a16="http://schemas.microsoft.com/office/drawing/2014/main" id="{D3D3CCEC-756B-4637-8823-CD5FDA255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8" y="6033052"/>
            <a:ext cx="2294228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8" name="Rectangle 64">
            <a:extLst>
              <a:ext uri="{FF2B5EF4-FFF2-40B4-BE49-F238E27FC236}">
                <a16:creationId xmlns:a16="http://schemas.microsoft.com/office/drawing/2014/main" id="{BE336CC1-F4D6-4E48-A078-309DA9C5A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9" name="Rectangle 65">
            <a:extLst>
              <a:ext uri="{FF2B5EF4-FFF2-40B4-BE49-F238E27FC236}">
                <a16:creationId xmlns:a16="http://schemas.microsoft.com/office/drawing/2014/main" id="{D19C52AF-A2CC-4514-A5F7-AA659F5C0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id="{3DE10B15-6BB5-49F9-A67F-61B85FBAE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11" name="Rectangle 67">
            <a:extLst>
              <a:ext uri="{FF2B5EF4-FFF2-40B4-BE49-F238E27FC236}">
                <a16:creationId xmlns:a16="http://schemas.microsoft.com/office/drawing/2014/main" id="{9A411398-8690-4B06-90F5-844690B3B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12" name="Rectangle 68">
            <a:extLst>
              <a:ext uri="{FF2B5EF4-FFF2-40B4-BE49-F238E27FC236}">
                <a16:creationId xmlns:a16="http://schemas.microsoft.com/office/drawing/2014/main" id="{02C987DA-B0B6-4778-9BDD-F484E34C7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13" name="Rectangle 69">
            <a:extLst>
              <a:ext uri="{FF2B5EF4-FFF2-40B4-BE49-F238E27FC236}">
                <a16:creationId xmlns:a16="http://schemas.microsoft.com/office/drawing/2014/main" id="{B1279521-AEC5-4B99-A072-429762B3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14" name="Rectangle 70">
            <a:extLst>
              <a:ext uri="{FF2B5EF4-FFF2-40B4-BE49-F238E27FC236}">
                <a16:creationId xmlns:a16="http://schemas.microsoft.com/office/drawing/2014/main" id="{3A2F6EAE-9D1A-449C-BDCC-CA5530802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15" name="Rectangle 71">
            <a:extLst>
              <a:ext uri="{FF2B5EF4-FFF2-40B4-BE49-F238E27FC236}">
                <a16:creationId xmlns:a16="http://schemas.microsoft.com/office/drawing/2014/main" id="{EA66B10C-6AD8-4149-BA01-5E0C2F440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16" name="Rectangle 72">
            <a:extLst>
              <a:ext uri="{FF2B5EF4-FFF2-40B4-BE49-F238E27FC236}">
                <a16:creationId xmlns:a16="http://schemas.microsoft.com/office/drawing/2014/main" id="{FC5F9ABC-4A32-4B54-A218-540AE8553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17" name="Rectangle 73">
            <a:extLst>
              <a:ext uri="{FF2B5EF4-FFF2-40B4-BE49-F238E27FC236}">
                <a16:creationId xmlns:a16="http://schemas.microsoft.com/office/drawing/2014/main" id="{65D6464D-7B35-485F-BDDA-15DD9A08E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18" name="Rectangle 74">
            <a:extLst>
              <a:ext uri="{FF2B5EF4-FFF2-40B4-BE49-F238E27FC236}">
                <a16:creationId xmlns:a16="http://schemas.microsoft.com/office/drawing/2014/main" id="{25D6D487-D3A3-445D-AD98-6CE881C53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19" name="Rectangle 75">
            <a:extLst>
              <a:ext uri="{FF2B5EF4-FFF2-40B4-BE49-F238E27FC236}">
                <a16:creationId xmlns:a16="http://schemas.microsoft.com/office/drawing/2014/main" id="{31F70892-7C7E-41F1-8CAD-402656E65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20" name="Rectangle 76">
            <a:extLst>
              <a:ext uri="{FF2B5EF4-FFF2-40B4-BE49-F238E27FC236}">
                <a16:creationId xmlns:a16="http://schemas.microsoft.com/office/drawing/2014/main" id="{07BA877A-525F-4887-8898-663C5482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21" name="Rectangle 77">
            <a:extLst>
              <a:ext uri="{FF2B5EF4-FFF2-40B4-BE49-F238E27FC236}">
                <a16:creationId xmlns:a16="http://schemas.microsoft.com/office/drawing/2014/main" id="{CFD509BF-B4CA-4FE5-91EF-A79B8FC96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22" name="Rectangle 78">
            <a:extLst>
              <a:ext uri="{FF2B5EF4-FFF2-40B4-BE49-F238E27FC236}">
                <a16:creationId xmlns:a16="http://schemas.microsoft.com/office/drawing/2014/main" id="{D78F9178-494E-40F8-9449-EB57A36FE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23" name="Rectangle 79">
            <a:extLst>
              <a:ext uri="{FF2B5EF4-FFF2-40B4-BE49-F238E27FC236}">
                <a16:creationId xmlns:a16="http://schemas.microsoft.com/office/drawing/2014/main" id="{02816289-1F97-4814-9655-9A6D7B7B7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24" name="Rectangle 80">
            <a:extLst>
              <a:ext uri="{FF2B5EF4-FFF2-40B4-BE49-F238E27FC236}">
                <a16:creationId xmlns:a16="http://schemas.microsoft.com/office/drawing/2014/main" id="{0B57F4DA-1A44-49FC-A2CF-705F7EC2A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25" name="Rectangle 81">
            <a:extLst>
              <a:ext uri="{FF2B5EF4-FFF2-40B4-BE49-F238E27FC236}">
                <a16:creationId xmlns:a16="http://schemas.microsoft.com/office/drawing/2014/main" id="{82ABF144-B925-4526-8358-934593923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26" name="Rectangle 82">
            <a:extLst>
              <a:ext uri="{FF2B5EF4-FFF2-40B4-BE49-F238E27FC236}">
                <a16:creationId xmlns:a16="http://schemas.microsoft.com/office/drawing/2014/main" id="{A1DFDB26-7EC3-487D-A2FD-35C47F99F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27" name="Rectangle 83">
            <a:extLst>
              <a:ext uri="{FF2B5EF4-FFF2-40B4-BE49-F238E27FC236}">
                <a16:creationId xmlns:a16="http://schemas.microsoft.com/office/drawing/2014/main" id="{2E04A1AC-6129-4829-9894-DB90FA645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28" name="Rectangle 84">
            <a:extLst>
              <a:ext uri="{FF2B5EF4-FFF2-40B4-BE49-F238E27FC236}">
                <a16:creationId xmlns:a16="http://schemas.microsoft.com/office/drawing/2014/main" id="{4F2E9BC4-1C52-4D5B-B2E9-A9781E0A9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29" name="Rectangle 85">
            <a:extLst>
              <a:ext uri="{FF2B5EF4-FFF2-40B4-BE49-F238E27FC236}">
                <a16:creationId xmlns:a16="http://schemas.microsoft.com/office/drawing/2014/main" id="{5A7B390C-FB89-400D-B211-4C2E1C619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30" name="Rectangle 86">
            <a:extLst>
              <a:ext uri="{FF2B5EF4-FFF2-40B4-BE49-F238E27FC236}">
                <a16:creationId xmlns:a16="http://schemas.microsoft.com/office/drawing/2014/main" id="{58373151-63C4-44F9-B283-DACC08AA6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31" name="Rectangle 87">
            <a:extLst>
              <a:ext uri="{FF2B5EF4-FFF2-40B4-BE49-F238E27FC236}">
                <a16:creationId xmlns:a16="http://schemas.microsoft.com/office/drawing/2014/main" id="{42D0600A-F09C-450D-875B-531A35D66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32" name="Rectangle 88">
            <a:extLst>
              <a:ext uri="{FF2B5EF4-FFF2-40B4-BE49-F238E27FC236}">
                <a16:creationId xmlns:a16="http://schemas.microsoft.com/office/drawing/2014/main" id="{DFF58F60-0E6D-41DA-A2B8-0BCDBFB09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33" name="Rectangle 89">
            <a:extLst>
              <a:ext uri="{FF2B5EF4-FFF2-40B4-BE49-F238E27FC236}">
                <a16:creationId xmlns:a16="http://schemas.microsoft.com/office/drawing/2014/main" id="{40390E66-70C3-440E-BAAC-021FD8355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34" name="Rectangle 90">
            <a:extLst>
              <a:ext uri="{FF2B5EF4-FFF2-40B4-BE49-F238E27FC236}">
                <a16:creationId xmlns:a16="http://schemas.microsoft.com/office/drawing/2014/main" id="{D2B15CC6-98B9-41D9-9F1F-E7E931077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35" name="Rectangle 91">
            <a:extLst>
              <a:ext uri="{FF2B5EF4-FFF2-40B4-BE49-F238E27FC236}">
                <a16:creationId xmlns:a16="http://schemas.microsoft.com/office/drawing/2014/main" id="{1F58566F-18A1-4E8B-B21C-30C4F4D3B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36" name="Rectangle 92">
            <a:extLst>
              <a:ext uri="{FF2B5EF4-FFF2-40B4-BE49-F238E27FC236}">
                <a16:creationId xmlns:a16="http://schemas.microsoft.com/office/drawing/2014/main" id="{2CD01DC2-700C-4694-87ED-14A0D56C0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37" name="Rectangle 93">
            <a:extLst>
              <a:ext uri="{FF2B5EF4-FFF2-40B4-BE49-F238E27FC236}">
                <a16:creationId xmlns:a16="http://schemas.microsoft.com/office/drawing/2014/main" id="{BFFDDE9E-44BF-4479-8D14-77B5A8087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38" name="Rectangle 94">
            <a:extLst>
              <a:ext uri="{FF2B5EF4-FFF2-40B4-BE49-F238E27FC236}">
                <a16:creationId xmlns:a16="http://schemas.microsoft.com/office/drawing/2014/main" id="{59032AEE-2FFA-49E6-A0DE-82436CFFE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39" name="Rectangle 95">
            <a:extLst>
              <a:ext uri="{FF2B5EF4-FFF2-40B4-BE49-F238E27FC236}">
                <a16:creationId xmlns:a16="http://schemas.microsoft.com/office/drawing/2014/main" id="{E6C8307B-C79A-4A68-8857-A70B449EC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40" name="Rectangle 96">
            <a:extLst>
              <a:ext uri="{FF2B5EF4-FFF2-40B4-BE49-F238E27FC236}">
                <a16:creationId xmlns:a16="http://schemas.microsoft.com/office/drawing/2014/main" id="{730BB71A-B722-47A3-927E-A3004BF1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41" name="Rectangle 97">
            <a:extLst>
              <a:ext uri="{FF2B5EF4-FFF2-40B4-BE49-F238E27FC236}">
                <a16:creationId xmlns:a16="http://schemas.microsoft.com/office/drawing/2014/main" id="{AD6E81B5-EFA0-4B84-A665-342859F82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42" name="Rectangle 98">
            <a:extLst>
              <a:ext uri="{FF2B5EF4-FFF2-40B4-BE49-F238E27FC236}">
                <a16:creationId xmlns:a16="http://schemas.microsoft.com/office/drawing/2014/main" id="{4B6CC493-B843-49AC-997D-D82F29E03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43" name="Rectangle 99">
            <a:extLst>
              <a:ext uri="{FF2B5EF4-FFF2-40B4-BE49-F238E27FC236}">
                <a16:creationId xmlns:a16="http://schemas.microsoft.com/office/drawing/2014/main" id="{0B5D987C-1B62-423A-8E9D-9B74C9AC6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44" name="Rectangle 100">
            <a:extLst>
              <a:ext uri="{FF2B5EF4-FFF2-40B4-BE49-F238E27FC236}">
                <a16:creationId xmlns:a16="http://schemas.microsoft.com/office/drawing/2014/main" id="{188D6B98-D40B-4859-A10B-6A9008C58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45" name="Rectangle 101">
            <a:extLst>
              <a:ext uri="{FF2B5EF4-FFF2-40B4-BE49-F238E27FC236}">
                <a16:creationId xmlns:a16="http://schemas.microsoft.com/office/drawing/2014/main" id="{7E21EDD3-3EB1-4BF4-AD8B-D68E1188C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46" name="Rectangle 102">
            <a:extLst>
              <a:ext uri="{FF2B5EF4-FFF2-40B4-BE49-F238E27FC236}">
                <a16:creationId xmlns:a16="http://schemas.microsoft.com/office/drawing/2014/main" id="{18AB4769-9456-4CD2-B73A-2370A5D4D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47" name="Rectangle 103">
            <a:extLst>
              <a:ext uri="{FF2B5EF4-FFF2-40B4-BE49-F238E27FC236}">
                <a16:creationId xmlns:a16="http://schemas.microsoft.com/office/drawing/2014/main" id="{50492ACC-ECD9-4CCD-9941-C3CF27A94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48" name="Rectangle 104">
            <a:extLst>
              <a:ext uri="{FF2B5EF4-FFF2-40B4-BE49-F238E27FC236}">
                <a16:creationId xmlns:a16="http://schemas.microsoft.com/office/drawing/2014/main" id="{C7774C63-54E5-4218-A380-507BBD709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49" name="Rectangle 105">
            <a:extLst>
              <a:ext uri="{FF2B5EF4-FFF2-40B4-BE49-F238E27FC236}">
                <a16:creationId xmlns:a16="http://schemas.microsoft.com/office/drawing/2014/main" id="{96A0538A-F232-44EC-B29F-A80A91BDA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50" name="Rectangle 106">
            <a:extLst>
              <a:ext uri="{FF2B5EF4-FFF2-40B4-BE49-F238E27FC236}">
                <a16:creationId xmlns:a16="http://schemas.microsoft.com/office/drawing/2014/main" id="{A0147F15-5454-4C13-B1E6-5486DC611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51" name="Rectangle 107">
            <a:extLst>
              <a:ext uri="{FF2B5EF4-FFF2-40B4-BE49-F238E27FC236}">
                <a16:creationId xmlns:a16="http://schemas.microsoft.com/office/drawing/2014/main" id="{3CBA7D14-25C8-4C7B-A33E-D7D9574F9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52" name="Rectangle 108">
            <a:extLst>
              <a:ext uri="{FF2B5EF4-FFF2-40B4-BE49-F238E27FC236}">
                <a16:creationId xmlns:a16="http://schemas.microsoft.com/office/drawing/2014/main" id="{8346C02C-FCD8-4BEE-A8D2-16061523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53" name="Rectangle 109">
            <a:extLst>
              <a:ext uri="{FF2B5EF4-FFF2-40B4-BE49-F238E27FC236}">
                <a16:creationId xmlns:a16="http://schemas.microsoft.com/office/drawing/2014/main" id="{8FF6E0CE-3B3F-482C-AD71-0A94C851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54" name="Rectangle 110">
            <a:extLst>
              <a:ext uri="{FF2B5EF4-FFF2-40B4-BE49-F238E27FC236}">
                <a16:creationId xmlns:a16="http://schemas.microsoft.com/office/drawing/2014/main" id="{8E7E2CAC-AAC0-4C29-A19A-F2AB973C2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55" name="Rectangle 111">
            <a:extLst>
              <a:ext uri="{FF2B5EF4-FFF2-40B4-BE49-F238E27FC236}">
                <a16:creationId xmlns:a16="http://schemas.microsoft.com/office/drawing/2014/main" id="{28DCA906-8F6A-42B0-BDEE-C2847D8AF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56" name="Rectangle 112">
            <a:extLst>
              <a:ext uri="{FF2B5EF4-FFF2-40B4-BE49-F238E27FC236}">
                <a16:creationId xmlns:a16="http://schemas.microsoft.com/office/drawing/2014/main" id="{EB90EA3B-1467-41CE-B0CB-C1EC2199B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57" name="Rectangle 113">
            <a:extLst>
              <a:ext uri="{FF2B5EF4-FFF2-40B4-BE49-F238E27FC236}">
                <a16:creationId xmlns:a16="http://schemas.microsoft.com/office/drawing/2014/main" id="{C55F47F9-DCFE-4B38-8722-388B36F73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58" name="Rectangle 114">
            <a:extLst>
              <a:ext uri="{FF2B5EF4-FFF2-40B4-BE49-F238E27FC236}">
                <a16:creationId xmlns:a16="http://schemas.microsoft.com/office/drawing/2014/main" id="{6F616C3A-E6DF-4D6B-8B3D-5C0D3F63F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59" name="Rectangle 115">
            <a:extLst>
              <a:ext uri="{FF2B5EF4-FFF2-40B4-BE49-F238E27FC236}">
                <a16:creationId xmlns:a16="http://schemas.microsoft.com/office/drawing/2014/main" id="{B7B0F4D5-DE1A-42F1-81FB-5EF65FA7A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60" name="Rectangle 116">
            <a:extLst>
              <a:ext uri="{FF2B5EF4-FFF2-40B4-BE49-F238E27FC236}">
                <a16:creationId xmlns:a16="http://schemas.microsoft.com/office/drawing/2014/main" id="{50705E61-1BB1-4BD6-99F5-9E3716C11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61" name="Rectangle 117">
            <a:extLst>
              <a:ext uri="{FF2B5EF4-FFF2-40B4-BE49-F238E27FC236}">
                <a16:creationId xmlns:a16="http://schemas.microsoft.com/office/drawing/2014/main" id="{45302EB1-94C1-4C2E-8BDE-243FF830F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62" name="Rectangle 118">
            <a:extLst>
              <a:ext uri="{FF2B5EF4-FFF2-40B4-BE49-F238E27FC236}">
                <a16:creationId xmlns:a16="http://schemas.microsoft.com/office/drawing/2014/main" id="{4C099B15-AEB6-4079-A6F2-74E1D6C11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63" name="Rectangle 119">
            <a:extLst>
              <a:ext uri="{FF2B5EF4-FFF2-40B4-BE49-F238E27FC236}">
                <a16:creationId xmlns:a16="http://schemas.microsoft.com/office/drawing/2014/main" id="{D8F623B7-1F52-4997-8C4F-E67A39C2F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64" name="Rectangle 120">
            <a:extLst>
              <a:ext uri="{FF2B5EF4-FFF2-40B4-BE49-F238E27FC236}">
                <a16:creationId xmlns:a16="http://schemas.microsoft.com/office/drawing/2014/main" id="{FD1566ED-08FC-4266-BD48-EAD6FE18D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65" name="Rectangle 121">
            <a:extLst>
              <a:ext uri="{FF2B5EF4-FFF2-40B4-BE49-F238E27FC236}">
                <a16:creationId xmlns:a16="http://schemas.microsoft.com/office/drawing/2014/main" id="{B0305F38-404B-401E-A2C5-6A60523A0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66" name="Rectangle 122">
            <a:extLst>
              <a:ext uri="{FF2B5EF4-FFF2-40B4-BE49-F238E27FC236}">
                <a16:creationId xmlns:a16="http://schemas.microsoft.com/office/drawing/2014/main" id="{39999A02-3288-4845-8BF1-1F7AB19C6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67" name="Rectangle 123">
            <a:extLst>
              <a:ext uri="{FF2B5EF4-FFF2-40B4-BE49-F238E27FC236}">
                <a16:creationId xmlns:a16="http://schemas.microsoft.com/office/drawing/2014/main" id="{72AF2A17-8C77-4F0D-A901-8AC2CB64D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3361E27-2FEE-46EA-A60F-8397D6691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6033052"/>
            <a:ext cx="2294229" cy="824948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6BF380-17F9-4B4E-8D2D-B0A26A2DE654}"/>
              </a:ext>
            </a:extLst>
          </p:cNvPr>
          <p:cNvSpPr txBox="1"/>
          <p:nvPr/>
        </p:nvSpPr>
        <p:spPr>
          <a:xfrm>
            <a:off x="282388" y="2274838"/>
            <a:ext cx="8579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4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σ</a:t>
            </a:r>
            <a:r>
              <a:rPr lang="en-US" sz="4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x I(z) + </a:t>
            </a:r>
            <a:r>
              <a:rPr lang="el-GR" sz="4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μ</a:t>
            </a:r>
            <a:r>
              <a:rPr lang="en-US" sz="4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– Q</a:t>
            </a:r>
          </a:p>
          <a:p>
            <a:pPr algn="ctr"/>
            <a:r>
              <a:rPr lang="en-US" sz="4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is the expectation of</a:t>
            </a:r>
          </a:p>
          <a:p>
            <a:pPr algn="ctr"/>
            <a:r>
              <a:rPr lang="en-US" sz="48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09847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3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4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6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8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9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1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2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4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7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80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10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30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4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60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7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800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900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100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20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3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40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50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700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8000"/>
                            </p:stCondLst>
                            <p:childTnLst>
                              <p:par>
                                <p:cTn id="18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900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audio>
              <p:cMediaNode showWhenStopped="0">
                <p:cTn id="18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66498" y="1604525"/>
            <a:ext cx="897811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Lost Sales</a:t>
            </a:r>
          </a:p>
          <a:p>
            <a:pPr algn="ctr"/>
            <a:endParaRPr lang="en-US" sz="36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pPr algn="ctr"/>
            <a:r>
              <a:rPr lang="el-GR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σ</a:t>
            </a: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x I(z) + </a:t>
            </a:r>
            <a:r>
              <a:rPr lang="el-GR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μ</a:t>
            </a:r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 – Q</a:t>
            </a:r>
          </a:p>
          <a:p>
            <a:pPr algn="ctr"/>
            <a:endParaRPr lang="en-US" sz="36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Quantity - E[leftover] = E[sales]</a:t>
            </a:r>
          </a:p>
          <a:p>
            <a:pPr algn="ctr"/>
            <a:r>
              <a:rPr lang="en-US" sz="36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E[demand] - E[sales] = E[lost sales]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065C3-0B1D-FC4C-9987-F7FA6BB7560E}"/>
              </a:ext>
            </a:extLst>
          </p:cNvPr>
          <p:cNvSpPr txBox="1"/>
          <p:nvPr/>
        </p:nvSpPr>
        <p:spPr>
          <a:xfrm>
            <a:off x="0" y="506344"/>
            <a:ext cx="9144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Mix – 0.17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957C9-1BE7-D037-3986-75735A8DA1AC}"/>
              </a:ext>
            </a:extLst>
          </p:cNvPr>
          <p:cNvSpPr txBox="1"/>
          <p:nvPr/>
        </p:nvSpPr>
        <p:spPr>
          <a:xfrm>
            <a:off x="2506096" y="2592891"/>
            <a:ext cx="1914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Univers LT 45 Light" panose="02000403030000020003" pitchFamily="2" charset="0"/>
                <a:cs typeface="Times New Roman" panose="02020603050405020304" pitchFamily="18" charset="0"/>
              </a:rPr>
              <a:t>E[leftover]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CE1DC-0D6B-32C7-792B-DA88E2B85E1E}"/>
              </a:ext>
            </a:extLst>
          </p:cNvPr>
          <p:cNvSpPr txBox="1"/>
          <p:nvPr/>
        </p:nvSpPr>
        <p:spPr>
          <a:xfrm>
            <a:off x="4277918" y="3497351"/>
            <a:ext cx="1914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Univers LT 45 Light" panose="02000403030000020003" pitchFamily="2" charset="0"/>
                <a:cs typeface="Times New Roman" panose="02020603050405020304" pitchFamily="18" charset="0"/>
              </a:rPr>
              <a:t>E[demand]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95D79-13B0-2F1E-A79C-7B3C346401D3}"/>
              </a:ext>
            </a:extLst>
          </p:cNvPr>
          <p:cNvSpPr txBox="1"/>
          <p:nvPr/>
        </p:nvSpPr>
        <p:spPr>
          <a:xfrm>
            <a:off x="5500430" y="2473621"/>
            <a:ext cx="2291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Univers LT 45 Light" panose="02000403030000020003" pitchFamily="2" charset="0"/>
                <a:cs typeface="Times New Roman" panose="02020603050405020304" pitchFamily="18" charset="0"/>
              </a:rPr>
              <a:t>Order quantity</a:t>
            </a:r>
          </a:p>
        </p:txBody>
      </p:sp>
    </p:spTree>
    <p:extLst>
      <p:ext uri="{BB962C8B-B14F-4D97-AF65-F5344CB8AC3E}">
        <p14:creationId xmlns:p14="http://schemas.microsoft.com/office/powerpoint/2010/main" val="424520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508E5-9002-3646-AD05-FE5CD9FA526C}"/>
              </a:ext>
            </a:extLst>
          </p:cNvPr>
          <p:cNvSpPr txBox="1"/>
          <p:nvPr/>
        </p:nvSpPr>
        <p:spPr>
          <a:xfrm>
            <a:off x="728519" y="1569610"/>
            <a:ext cx="7686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D. R’s z* and SC’s Z*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501269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D0E65-10D8-42B2-92C2-4893DC95536E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SCM – 0.09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E4F6E-4469-3644-32AE-22ABEC12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75" y="2676000"/>
            <a:ext cx="5378450" cy="26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5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1FFF5-D20B-403A-9010-726DCDA9AF57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SCM – 0.12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89FCA165-3647-3C44-A3EB-B59999AD5FF2}"/>
              </a:ext>
            </a:extLst>
          </p:cNvPr>
          <p:cNvSpPr txBox="1">
            <a:spLocks/>
          </p:cNvSpPr>
          <p:nvPr/>
        </p:nvSpPr>
        <p:spPr>
          <a:xfrm>
            <a:off x="523046" y="727882"/>
            <a:ext cx="8097907" cy="1944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When capacity is not enough to make all proportionally scaled quantities, then…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49E3C9-65CD-044A-93B0-E024C5FE947C}"/>
              </a:ext>
            </a:extLst>
          </p:cNvPr>
          <p:cNvSpPr txBox="1"/>
          <p:nvPr/>
        </p:nvSpPr>
        <p:spPr>
          <a:xfrm>
            <a:off x="63682" y="3899336"/>
            <a:ext cx="90166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Scale down both quantities proportionally</a:t>
            </a:r>
          </a:p>
          <a:p>
            <a:pPr marL="742950" indent="-7429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Do more Gail, less Isis</a:t>
            </a:r>
          </a:p>
          <a:p>
            <a:pPr marL="742950" indent="-742950" algn="ctr">
              <a:buAutoNum type="alphaUcPeriod"/>
            </a:pP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Do more Isis, less Gail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A932D-7781-3271-F8B4-A9C7D2F5E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37" y="2243807"/>
            <a:ext cx="8312727" cy="1437326"/>
          </a:xfrm>
          <a:prstGeom prst="rect">
            <a:avLst/>
          </a:prstGeom>
        </p:spPr>
      </p:pic>
      <p:pic>
        <p:nvPicPr>
          <p:cNvPr id="70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179B6C18-B4F5-893C-9913-2E148991F6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368462" y="6191696"/>
            <a:ext cx="244475" cy="244475"/>
          </a:xfrm>
          <a:prstGeom prst="rect">
            <a:avLst/>
          </a:prstGeom>
        </p:spPr>
      </p:pic>
      <p:sp>
        <p:nvSpPr>
          <p:cNvPr id="71" name="Rectangle 63">
            <a:extLst>
              <a:ext uri="{FF2B5EF4-FFF2-40B4-BE49-F238E27FC236}">
                <a16:creationId xmlns:a16="http://schemas.microsoft.com/office/drawing/2014/main" id="{E92824E3-4587-FAAD-DE13-E2B2164E4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2" name="Rectangle 64">
            <a:extLst>
              <a:ext uri="{FF2B5EF4-FFF2-40B4-BE49-F238E27FC236}">
                <a16:creationId xmlns:a16="http://schemas.microsoft.com/office/drawing/2014/main" id="{5DA6F8C3-A3C1-0C69-FDF4-97E249C5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3" name="Rectangle 65">
            <a:extLst>
              <a:ext uri="{FF2B5EF4-FFF2-40B4-BE49-F238E27FC236}">
                <a16:creationId xmlns:a16="http://schemas.microsoft.com/office/drawing/2014/main" id="{7460F387-CA0E-BA32-90EB-1593AEE72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139" name="Rectangle 66">
            <a:extLst>
              <a:ext uri="{FF2B5EF4-FFF2-40B4-BE49-F238E27FC236}">
                <a16:creationId xmlns:a16="http://schemas.microsoft.com/office/drawing/2014/main" id="{1656FD7E-428D-2073-BF21-0411F9083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140" name="Rectangle 67">
            <a:extLst>
              <a:ext uri="{FF2B5EF4-FFF2-40B4-BE49-F238E27FC236}">
                <a16:creationId xmlns:a16="http://schemas.microsoft.com/office/drawing/2014/main" id="{DCC24A32-14DA-F265-5C67-232859F03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141" name="Rectangle 68">
            <a:extLst>
              <a:ext uri="{FF2B5EF4-FFF2-40B4-BE49-F238E27FC236}">
                <a16:creationId xmlns:a16="http://schemas.microsoft.com/office/drawing/2014/main" id="{0B55E81A-B46A-273B-0602-A060C3F19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142" name="Rectangle 69">
            <a:extLst>
              <a:ext uri="{FF2B5EF4-FFF2-40B4-BE49-F238E27FC236}">
                <a16:creationId xmlns:a16="http://schemas.microsoft.com/office/drawing/2014/main" id="{922552E6-70D6-EBA5-5081-C0ADCA942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143" name="Rectangle 70">
            <a:extLst>
              <a:ext uri="{FF2B5EF4-FFF2-40B4-BE49-F238E27FC236}">
                <a16:creationId xmlns:a16="http://schemas.microsoft.com/office/drawing/2014/main" id="{7A459336-F1A1-6D6E-967D-6A4BA4733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144" name="Rectangle 71">
            <a:extLst>
              <a:ext uri="{FF2B5EF4-FFF2-40B4-BE49-F238E27FC236}">
                <a16:creationId xmlns:a16="http://schemas.microsoft.com/office/drawing/2014/main" id="{881B6033-AA87-5D2F-7430-A8837F5EE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145" name="Rectangle 72">
            <a:extLst>
              <a:ext uri="{FF2B5EF4-FFF2-40B4-BE49-F238E27FC236}">
                <a16:creationId xmlns:a16="http://schemas.microsoft.com/office/drawing/2014/main" id="{35F66F02-8CA1-5B1B-14DD-14CF5CCC3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146" name="Rectangle 73">
            <a:extLst>
              <a:ext uri="{FF2B5EF4-FFF2-40B4-BE49-F238E27FC236}">
                <a16:creationId xmlns:a16="http://schemas.microsoft.com/office/drawing/2014/main" id="{A2B3840D-2428-A8AA-E734-C0CB42C9B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147" name="Rectangle 74">
            <a:extLst>
              <a:ext uri="{FF2B5EF4-FFF2-40B4-BE49-F238E27FC236}">
                <a16:creationId xmlns:a16="http://schemas.microsoft.com/office/drawing/2014/main" id="{127D1686-4916-8A4C-81D1-5CF24CC7A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148" name="Rectangle 75">
            <a:extLst>
              <a:ext uri="{FF2B5EF4-FFF2-40B4-BE49-F238E27FC236}">
                <a16:creationId xmlns:a16="http://schemas.microsoft.com/office/drawing/2014/main" id="{0F8881EC-A3E0-ACEA-9C0E-1BD7DD721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149" name="Rectangle 76">
            <a:extLst>
              <a:ext uri="{FF2B5EF4-FFF2-40B4-BE49-F238E27FC236}">
                <a16:creationId xmlns:a16="http://schemas.microsoft.com/office/drawing/2014/main" id="{6E24B0A6-EB06-6633-7028-E9644E1D7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150" name="Rectangle 77">
            <a:extLst>
              <a:ext uri="{FF2B5EF4-FFF2-40B4-BE49-F238E27FC236}">
                <a16:creationId xmlns:a16="http://schemas.microsoft.com/office/drawing/2014/main" id="{AAF87877-C8E2-B6CB-DACD-505FC884B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151" name="Rectangle 78">
            <a:extLst>
              <a:ext uri="{FF2B5EF4-FFF2-40B4-BE49-F238E27FC236}">
                <a16:creationId xmlns:a16="http://schemas.microsoft.com/office/drawing/2014/main" id="{13E97512-754B-324F-717B-49AF06F2F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152" name="Rectangle 79">
            <a:extLst>
              <a:ext uri="{FF2B5EF4-FFF2-40B4-BE49-F238E27FC236}">
                <a16:creationId xmlns:a16="http://schemas.microsoft.com/office/drawing/2014/main" id="{84C42723-D339-6138-7B25-855B0401D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153" name="Rectangle 80">
            <a:extLst>
              <a:ext uri="{FF2B5EF4-FFF2-40B4-BE49-F238E27FC236}">
                <a16:creationId xmlns:a16="http://schemas.microsoft.com/office/drawing/2014/main" id="{7C49A086-A44C-75BE-BC04-34C41574B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154" name="Rectangle 81">
            <a:extLst>
              <a:ext uri="{FF2B5EF4-FFF2-40B4-BE49-F238E27FC236}">
                <a16:creationId xmlns:a16="http://schemas.microsoft.com/office/drawing/2014/main" id="{8764C8E2-EB08-3023-EE2A-1626F01B2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155" name="Rectangle 82">
            <a:extLst>
              <a:ext uri="{FF2B5EF4-FFF2-40B4-BE49-F238E27FC236}">
                <a16:creationId xmlns:a16="http://schemas.microsoft.com/office/drawing/2014/main" id="{9843149D-F65E-C6F5-9113-75085CCA1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156" name="Rectangle 83">
            <a:extLst>
              <a:ext uri="{FF2B5EF4-FFF2-40B4-BE49-F238E27FC236}">
                <a16:creationId xmlns:a16="http://schemas.microsoft.com/office/drawing/2014/main" id="{9334231F-6BCF-97A1-4D26-F09C0B45F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157" name="Rectangle 84">
            <a:extLst>
              <a:ext uri="{FF2B5EF4-FFF2-40B4-BE49-F238E27FC236}">
                <a16:creationId xmlns:a16="http://schemas.microsoft.com/office/drawing/2014/main" id="{B8BAA1DE-2F41-8596-577F-E34500CD5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158" name="Rectangle 85">
            <a:extLst>
              <a:ext uri="{FF2B5EF4-FFF2-40B4-BE49-F238E27FC236}">
                <a16:creationId xmlns:a16="http://schemas.microsoft.com/office/drawing/2014/main" id="{65368859-2481-8167-5D12-6BF360853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159" name="Rectangle 86">
            <a:extLst>
              <a:ext uri="{FF2B5EF4-FFF2-40B4-BE49-F238E27FC236}">
                <a16:creationId xmlns:a16="http://schemas.microsoft.com/office/drawing/2014/main" id="{0F316D9D-0B69-6B5B-4A9D-20BC5BD45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160" name="Rectangle 87">
            <a:extLst>
              <a:ext uri="{FF2B5EF4-FFF2-40B4-BE49-F238E27FC236}">
                <a16:creationId xmlns:a16="http://schemas.microsoft.com/office/drawing/2014/main" id="{7F773C8D-A19D-4CE3-7399-E866AEFF8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61" name="Rectangle 88">
            <a:extLst>
              <a:ext uri="{FF2B5EF4-FFF2-40B4-BE49-F238E27FC236}">
                <a16:creationId xmlns:a16="http://schemas.microsoft.com/office/drawing/2014/main" id="{FE441A39-3A7B-6ADD-4044-100B9C5B7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62" name="Rectangle 89">
            <a:extLst>
              <a:ext uri="{FF2B5EF4-FFF2-40B4-BE49-F238E27FC236}">
                <a16:creationId xmlns:a16="http://schemas.microsoft.com/office/drawing/2014/main" id="{92C3DB57-8FC3-FBB3-599B-1A9B814EC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63" name="Rectangle 90">
            <a:extLst>
              <a:ext uri="{FF2B5EF4-FFF2-40B4-BE49-F238E27FC236}">
                <a16:creationId xmlns:a16="http://schemas.microsoft.com/office/drawing/2014/main" id="{BA986DFB-2086-686E-637D-94C241D19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64" name="Rectangle 91">
            <a:extLst>
              <a:ext uri="{FF2B5EF4-FFF2-40B4-BE49-F238E27FC236}">
                <a16:creationId xmlns:a16="http://schemas.microsoft.com/office/drawing/2014/main" id="{41E55942-1212-CE60-E38E-A75876F65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65" name="Rectangle 92">
            <a:extLst>
              <a:ext uri="{FF2B5EF4-FFF2-40B4-BE49-F238E27FC236}">
                <a16:creationId xmlns:a16="http://schemas.microsoft.com/office/drawing/2014/main" id="{32E0B133-A246-0392-399D-085004AA2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66" name="Rectangle 93">
            <a:extLst>
              <a:ext uri="{FF2B5EF4-FFF2-40B4-BE49-F238E27FC236}">
                <a16:creationId xmlns:a16="http://schemas.microsoft.com/office/drawing/2014/main" id="{3EB1012B-C73B-25BD-7E4E-54EC89F93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67" name="Rectangle 94">
            <a:extLst>
              <a:ext uri="{FF2B5EF4-FFF2-40B4-BE49-F238E27FC236}">
                <a16:creationId xmlns:a16="http://schemas.microsoft.com/office/drawing/2014/main" id="{81B86993-2A5D-1B28-DCA6-52677CE02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68" name="Rectangle 95">
            <a:extLst>
              <a:ext uri="{FF2B5EF4-FFF2-40B4-BE49-F238E27FC236}">
                <a16:creationId xmlns:a16="http://schemas.microsoft.com/office/drawing/2014/main" id="{DA597BB7-7178-2C15-529B-D0720FE00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69" name="Rectangle 96">
            <a:extLst>
              <a:ext uri="{FF2B5EF4-FFF2-40B4-BE49-F238E27FC236}">
                <a16:creationId xmlns:a16="http://schemas.microsoft.com/office/drawing/2014/main" id="{0427B306-2E42-2FD9-031E-0DD88B027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70" name="Rectangle 97">
            <a:extLst>
              <a:ext uri="{FF2B5EF4-FFF2-40B4-BE49-F238E27FC236}">
                <a16:creationId xmlns:a16="http://schemas.microsoft.com/office/drawing/2014/main" id="{3DFBB5EC-81BC-2BA1-9D8A-6359C40CF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71" name="Rectangle 98">
            <a:extLst>
              <a:ext uri="{FF2B5EF4-FFF2-40B4-BE49-F238E27FC236}">
                <a16:creationId xmlns:a16="http://schemas.microsoft.com/office/drawing/2014/main" id="{B37B4AC0-F632-4894-9BA0-4C5347857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72" name="Rectangle 99">
            <a:extLst>
              <a:ext uri="{FF2B5EF4-FFF2-40B4-BE49-F238E27FC236}">
                <a16:creationId xmlns:a16="http://schemas.microsoft.com/office/drawing/2014/main" id="{C38EE977-393F-9FFB-18F4-66146F735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73" name="Rectangle 100">
            <a:extLst>
              <a:ext uri="{FF2B5EF4-FFF2-40B4-BE49-F238E27FC236}">
                <a16:creationId xmlns:a16="http://schemas.microsoft.com/office/drawing/2014/main" id="{83A23DE1-75F0-04E1-D2C6-22B8ABC10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74" name="Rectangle 101">
            <a:extLst>
              <a:ext uri="{FF2B5EF4-FFF2-40B4-BE49-F238E27FC236}">
                <a16:creationId xmlns:a16="http://schemas.microsoft.com/office/drawing/2014/main" id="{C0F7874A-CB51-86D7-8E1A-14CA08B84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75" name="Rectangle 102">
            <a:extLst>
              <a:ext uri="{FF2B5EF4-FFF2-40B4-BE49-F238E27FC236}">
                <a16:creationId xmlns:a16="http://schemas.microsoft.com/office/drawing/2014/main" id="{022FAC26-BCE4-6D8F-C1F9-BCEEF3CE2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76" name="Rectangle 103">
            <a:extLst>
              <a:ext uri="{FF2B5EF4-FFF2-40B4-BE49-F238E27FC236}">
                <a16:creationId xmlns:a16="http://schemas.microsoft.com/office/drawing/2014/main" id="{845618CC-09B1-BB8F-5A18-C9A082AA8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77" name="Rectangle 104">
            <a:extLst>
              <a:ext uri="{FF2B5EF4-FFF2-40B4-BE49-F238E27FC236}">
                <a16:creationId xmlns:a16="http://schemas.microsoft.com/office/drawing/2014/main" id="{EE392ABD-3136-7D37-5690-1D75A370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78" name="Rectangle 105">
            <a:extLst>
              <a:ext uri="{FF2B5EF4-FFF2-40B4-BE49-F238E27FC236}">
                <a16:creationId xmlns:a16="http://schemas.microsoft.com/office/drawing/2014/main" id="{8E7E446B-3CB9-FD0E-F6F9-2A24890CB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79" name="Rectangle 106">
            <a:extLst>
              <a:ext uri="{FF2B5EF4-FFF2-40B4-BE49-F238E27FC236}">
                <a16:creationId xmlns:a16="http://schemas.microsoft.com/office/drawing/2014/main" id="{36A54988-6CC7-F274-ECD5-EB8D20184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80" name="Rectangle 107">
            <a:extLst>
              <a:ext uri="{FF2B5EF4-FFF2-40B4-BE49-F238E27FC236}">
                <a16:creationId xmlns:a16="http://schemas.microsoft.com/office/drawing/2014/main" id="{1217AD75-D05D-1941-69C3-33667ECC7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81" name="Rectangle 108">
            <a:extLst>
              <a:ext uri="{FF2B5EF4-FFF2-40B4-BE49-F238E27FC236}">
                <a16:creationId xmlns:a16="http://schemas.microsoft.com/office/drawing/2014/main" id="{BF655FBE-00C4-5E5C-F85B-A6EBD05C0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82" name="Rectangle 109">
            <a:extLst>
              <a:ext uri="{FF2B5EF4-FFF2-40B4-BE49-F238E27FC236}">
                <a16:creationId xmlns:a16="http://schemas.microsoft.com/office/drawing/2014/main" id="{EAAC1D83-8D3C-F1B9-5095-BFC76A5CB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83" name="Rectangle 110">
            <a:extLst>
              <a:ext uri="{FF2B5EF4-FFF2-40B4-BE49-F238E27FC236}">
                <a16:creationId xmlns:a16="http://schemas.microsoft.com/office/drawing/2014/main" id="{68B94434-68A6-16DD-EF03-5B2B9BE62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84" name="Rectangle 111">
            <a:extLst>
              <a:ext uri="{FF2B5EF4-FFF2-40B4-BE49-F238E27FC236}">
                <a16:creationId xmlns:a16="http://schemas.microsoft.com/office/drawing/2014/main" id="{9D792384-5222-3812-9784-8E82454B8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85" name="Rectangle 112">
            <a:extLst>
              <a:ext uri="{FF2B5EF4-FFF2-40B4-BE49-F238E27FC236}">
                <a16:creationId xmlns:a16="http://schemas.microsoft.com/office/drawing/2014/main" id="{9E1A1F3B-E212-5B40-BAF5-C980BFBF4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86" name="Rectangle 113">
            <a:extLst>
              <a:ext uri="{FF2B5EF4-FFF2-40B4-BE49-F238E27FC236}">
                <a16:creationId xmlns:a16="http://schemas.microsoft.com/office/drawing/2014/main" id="{3D1BF430-C960-E072-0F1B-917D78926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87" name="Rectangle 114">
            <a:extLst>
              <a:ext uri="{FF2B5EF4-FFF2-40B4-BE49-F238E27FC236}">
                <a16:creationId xmlns:a16="http://schemas.microsoft.com/office/drawing/2014/main" id="{1629864A-D1B1-A004-662B-7410CF62E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88" name="Rectangle 115">
            <a:extLst>
              <a:ext uri="{FF2B5EF4-FFF2-40B4-BE49-F238E27FC236}">
                <a16:creationId xmlns:a16="http://schemas.microsoft.com/office/drawing/2014/main" id="{CC2FFAA3-3EBB-CA9E-6610-ED1B27F00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89" name="Rectangle 116">
            <a:extLst>
              <a:ext uri="{FF2B5EF4-FFF2-40B4-BE49-F238E27FC236}">
                <a16:creationId xmlns:a16="http://schemas.microsoft.com/office/drawing/2014/main" id="{BE13F957-7CAA-CA1E-D579-237023C75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90" name="Rectangle 117">
            <a:extLst>
              <a:ext uri="{FF2B5EF4-FFF2-40B4-BE49-F238E27FC236}">
                <a16:creationId xmlns:a16="http://schemas.microsoft.com/office/drawing/2014/main" id="{5F5E2C06-7A24-2053-291A-8FDEB72E8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91" name="Rectangle 118">
            <a:extLst>
              <a:ext uri="{FF2B5EF4-FFF2-40B4-BE49-F238E27FC236}">
                <a16:creationId xmlns:a16="http://schemas.microsoft.com/office/drawing/2014/main" id="{657A7BCA-439C-293D-4F65-F17BA1A76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92" name="Rectangle 119">
            <a:extLst>
              <a:ext uri="{FF2B5EF4-FFF2-40B4-BE49-F238E27FC236}">
                <a16:creationId xmlns:a16="http://schemas.microsoft.com/office/drawing/2014/main" id="{6C35EB52-EFB1-7F81-B100-B1C7A94F3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93" name="Rectangle 120">
            <a:extLst>
              <a:ext uri="{FF2B5EF4-FFF2-40B4-BE49-F238E27FC236}">
                <a16:creationId xmlns:a16="http://schemas.microsoft.com/office/drawing/2014/main" id="{4F54C704-080D-61F9-053E-519771D8E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94" name="Rectangle 121">
            <a:extLst>
              <a:ext uri="{FF2B5EF4-FFF2-40B4-BE49-F238E27FC236}">
                <a16:creationId xmlns:a16="http://schemas.microsoft.com/office/drawing/2014/main" id="{F9EFF02E-A505-56A7-DFDD-5DD6E6B56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95" name="Rectangle 122">
            <a:extLst>
              <a:ext uri="{FF2B5EF4-FFF2-40B4-BE49-F238E27FC236}">
                <a16:creationId xmlns:a16="http://schemas.microsoft.com/office/drawing/2014/main" id="{BB2B21CF-B0FC-A684-E673-067D39311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96" name="Rectangle 123">
            <a:extLst>
              <a:ext uri="{FF2B5EF4-FFF2-40B4-BE49-F238E27FC236}">
                <a16:creationId xmlns:a16="http://schemas.microsoft.com/office/drawing/2014/main" id="{2B038AD2-7DAD-0FAB-477D-090C37553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0DFA228-CA06-14A7-7A5F-6D947E555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0:20</a:t>
            </a:r>
          </a:p>
        </p:txBody>
      </p:sp>
    </p:spTree>
    <p:extLst>
      <p:ext uri="{BB962C8B-B14F-4D97-AF65-F5344CB8AC3E}">
        <p14:creationId xmlns:p14="http://schemas.microsoft.com/office/powerpoint/2010/main" val="312953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7"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  <p:bldLst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CCF0720C-C403-4C48-9F1A-F4939B11DAC4}"/>
              </a:ext>
            </a:extLst>
          </p:cNvPr>
          <p:cNvSpPr txBox="1"/>
          <p:nvPr/>
        </p:nvSpPr>
        <p:spPr>
          <a:xfrm>
            <a:off x="2196790" y="5989887"/>
            <a:ext cx="502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3" action="ppaction://hlinksldjump"/>
              </a:rPr>
              <a:t>Back to the board</a:t>
            </a:r>
            <a:endParaRPr lang="en-US" sz="4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94E7E-8639-4033-9090-DCE89095819E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SCM – 0.12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C45A02-B169-9147-9765-48FC3CEF0204}"/>
              </a:ext>
            </a:extLst>
          </p:cNvPr>
          <p:cNvSpPr txBox="1"/>
          <p:nvPr/>
        </p:nvSpPr>
        <p:spPr>
          <a:xfrm>
            <a:off x="402988" y="1306778"/>
            <a:ext cx="832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B. Do more Gail, less Isis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F92E3A-D700-8141-9F05-30DC3FA6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7" y="2243807"/>
            <a:ext cx="8312727" cy="14373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60E35B-0A44-7EAB-C3FB-93A3EDB2A60F}"/>
              </a:ext>
            </a:extLst>
          </p:cNvPr>
          <p:cNvSpPr txBox="1"/>
          <p:nvPr/>
        </p:nvSpPr>
        <p:spPr>
          <a:xfrm>
            <a:off x="402988" y="3910276"/>
            <a:ext cx="8327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Gail has higher IC, more profitable </a:t>
            </a:r>
            <a:b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to make more of them</a:t>
            </a:r>
          </a:p>
        </p:txBody>
      </p:sp>
    </p:spTree>
    <p:extLst>
      <p:ext uri="{BB962C8B-B14F-4D97-AF65-F5344CB8AC3E}">
        <p14:creationId xmlns:p14="http://schemas.microsoft.com/office/powerpoint/2010/main" val="186742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84191794-8DF4-804C-A294-E3551B790DFF}"/>
              </a:ext>
            </a:extLst>
          </p:cNvPr>
          <p:cNvSpPr txBox="1"/>
          <p:nvPr/>
        </p:nvSpPr>
        <p:spPr>
          <a:xfrm>
            <a:off x="2888166" y="5750312"/>
            <a:ext cx="364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  <a:hlinkClick r:id="rId6" action="ppaction://hlinksldjump"/>
              </a:rPr>
              <a:t>Answer:</a:t>
            </a:r>
            <a:endParaRPr lang="en-US" sz="4000" baseline="30000" dirty="0">
              <a:latin typeface="Univers LT 45 Light" panose="020004030300000200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69838-2374-4830-B3F0-E5C373C3324D}"/>
              </a:ext>
            </a:extLst>
          </p:cNvPr>
          <p:cNvSpPr txBox="1"/>
          <p:nvPr/>
        </p:nvSpPr>
        <p:spPr>
          <a:xfrm>
            <a:off x="0" y="506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SCM – 0.15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CF89696-BB02-7B4B-AB27-E5240E430B94}"/>
              </a:ext>
            </a:extLst>
          </p:cNvPr>
          <p:cNvSpPr txBox="1">
            <a:spLocks/>
          </p:cNvSpPr>
          <p:nvPr/>
        </p:nvSpPr>
        <p:spPr>
          <a:xfrm>
            <a:off x="261765" y="1418158"/>
            <a:ext cx="8899250" cy="2867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By owning both Ray-Ban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and Sunglass Hut,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Luxottica can avoid </a:t>
            </a:r>
            <a:b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</a:br>
            <a:r>
              <a:rPr lang="en-US" sz="40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the problem of ______________</a:t>
            </a:r>
          </a:p>
        </p:txBody>
      </p:sp>
      <p:pic>
        <p:nvPicPr>
          <p:cNvPr id="1026" name="Picture 2" descr="Luxottica – Logos Download">
            <a:extLst>
              <a:ext uri="{FF2B5EF4-FFF2-40B4-BE49-F238E27FC236}">
                <a16:creationId xmlns:a16="http://schemas.microsoft.com/office/drawing/2014/main" id="{1BADC921-806D-2D81-481F-019CD1E40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8" y="4493572"/>
            <a:ext cx="2189001" cy="6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y-Ban logo and symbol, meaning, history, PNG">
            <a:extLst>
              <a:ext uri="{FF2B5EF4-FFF2-40B4-BE49-F238E27FC236}">
                <a16:creationId xmlns:a16="http://schemas.microsoft.com/office/drawing/2014/main" id="{38DFD888-309F-E5EE-FFC3-F9C6DF5A2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03" y="4209829"/>
            <a:ext cx="1902691" cy="10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unglass-hut-logo - Kukui'ula">
            <a:extLst>
              <a:ext uri="{FF2B5EF4-FFF2-40B4-BE49-F238E27FC236}">
                <a16:creationId xmlns:a16="http://schemas.microsoft.com/office/drawing/2014/main" id="{53FADDCD-636F-0055-9252-D54474608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098" y="4175193"/>
            <a:ext cx="3147860" cy="97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MS910219404[1].wav">
            <a:hlinkClick r:id="" action="ppaction://media"/>
            <a:extLst>
              <a:ext uri="{FF2B5EF4-FFF2-40B4-BE49-F238E27FC236}">
                <a16:creationId xmlns:a16="http://schemas.microsoft.com/office/drawing/2014/main" id="{D5F6B814-839D-82E6-D66C-0C80BF7603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1360233" y="6191696"/>
            <a:ext cx="244475" cy="244475"/>
          </a:xfrm>
          <a:prstGeom prst="rect">
            <a:avLst/>
          </a:prstGeom>
        </p:spPr>
      </p:pic>
      <p:sp>
        <p:nvSpPr>
          <p:cNvPr id="75" name="Rectangle 63">
            <a:extLst>
              <a:ext uri="{FF2B5EF4-FFF2-40B4-BE49-F238E27FC236}">
                <a16:creationId xmlns:a16="http://schemas.microsoft.com/office/drawing/2014/main" id="{71A51916-24CE-5CAB-C1E9-F86C0623B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7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1:00</a:t>
            </a:r>
          </a:p>
        </p:txBody>
      </p:sp>
      <p:sp>
        <p:nvSpPr>
          <p:cNvPr id="76" name="Rectangle 64">
            <a:extLst>
              <a:ext uri="{FF2B5EF4-FFF2-40B4-BE49-F238E27FC236}">
                <a16:creationId xmlns:a16="http://schemas.microsoft.com/office/drawing/2014/main" id="{A19F19BC-E360-53A1-E513-936780D61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0:59</a:t>
            </a:r>
          </a:p>
        </p:txBody>
      </p:sp>
      <p:sp>
        <p:nvSpPr>
          <p:cNvPr id="77" name="Rectangle 65">
            <a:extLst>
              <a:ext uri="{FF2B5EF4-FFF2-40B4-BE49-F238E27FC236}">
                <a16:creationId xmlns:a16="http://schemas.microsoft.com/office/drawing/2014/main" id="{BA3FA863-1926-697C-CA7E-7A4B039EA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0:58</a:t>
            </a:r>
          </a:p>
        </p:txBody>
      </p:sp>
      <p:sp>
        <p:nvSpPr>
          <p:cNvPr id="78" name="Rectangle 66">
            <a:extLst>
              <a:ext uri="{FF2B5EF4-FFF2-40B4-BE49-F238E27FC236}">
                <a16:creationId xmlns:a16="http://schemas.microsoft.com/office/drawing/2014/main" id="{404099BC-3CBA-A0EB-3491-A63C73233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0:57</a:t>
            </a:r>
          </a:p>
        </p:txBody>
      </p:sp>
      <p:sp>
        <p:nvSpPr>
          <p:cNvPr id="79" name="Rectangle 67">
            <a:extLst>
              <a:ext uri="{FF2B5EF4-FFF2-40B4-BE49-F238E27FC236}">
                <a16:creationId xmlns:a16="http://schemas.microsoft.com/office/drawing/2014/main" id="{EA9ED218-D4F8-EB14-D1F7-7E19BC77B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0:56</a:t>
            </a:r>
          </a:p>
        </p:txBody>
      </p:sp>
      <p:sp>
        <p:nvSpPr>
          <p:cNvPr id="80" name="Rectangle 68">
            <a:extLst>
              <a:ext uri="{FF2B5EF4-FFF2-40B4-BE49-F238E27FC236}">
                <a16:creationId xmlns:a16="http://schemas.microsoft.com/office/drawing/2014/main" id="{E5B966CF-705D-5B66-5A8D-7226D42B4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0:55</a:t>
            </a:r>
          </a:p>
        </p:txBody>
      </p:sp>
      <p:sp>
        <p:nvSpPr>
          <p:cNvPr id="81" name="Rectangle 69">
            <a:extLst>
              <a:ext uri="{FF2B5EF4-FFF2-40B4-BE49-F238E27FC236}">
                <a16:creationId xmlns:a16="http://schemas.microsoft.com/office/drawing/2014/main" id="{734C4924-937C-5EA3-2EA1-64D5F95B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0:54</a:t>
            </a:r>
          </a:p>
        </p:txBody>
      </p:sp>
      <p:sp>
        <p:nvSpPr>
          <p:cNvPr id="82" name="Rectangle 70">
            <a:extLst>
              <a:ext uri="{FF2B5EF4-FFF2-40B4-BE49-F238E27FC236}">
                <a16:creationId xmlns:a16="http://schemas.microsoft.com/office/drawing/2014/main" id="{5BB5E057-8F2A-B8F8-5628-3D5CA6E3D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0:53</a:t>
            </a:r>
          </a:p>
        </p:txBody>
      </p:sp>
      <p:sp>
        <p:nvSpPr>
          <p:cNvPr id="83" name="Rectangle 71">
            <a:extLst>
              <a:ext uri="{FF2B5EF4-FFF2-40B4-BE49-F238E27FC236}">
                <a16:creationId xmlns:a16="http://schemas.microsoft.com/office/drawing/2014/main" id="{1D33FFAC-1073-5860-BAC9-4A88F5B46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0:52</a:t>
            </a:r>
          </a:p>
        </p:txBody>
      </p:sp>
      <p:sp>
        <p:nvSpPr>
          <p:cNvPr id="84" name="Rectangle 72">
            <a:extLst>
              <a:ext uri="{FF2B5EF4-FFF2-40B4-BE49-F238E27FC236}">
                <a16:creationId xmlns:a16="http://schemas.microsoft.com/office/drawing/2014/main" id="{D7154254-3F77-39DB-4A6A-B78CDE80E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0:51</a:t>
            </a:r>
          </a:p>
        </p:txBody>
      </p:sp>
      <p:sp>
        <p:nvSpPr>
          <p:cNvPr id="85" name="Rectangle 73">
            <a:extLst>
              <a:ext uri="{FF2B5EF4-FFF2-40B4-BE49-F238E27FC236}">
                <a16:creationId xmlns:a16="http://schemas.microsoft.com/office/drawing/2014/main" id="{6C330913-4A87-0E76-1B54-C86BDF062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0:50</a:t>
            </a:r>
          </a:p>
        </p:txBody>
      </p:sp>
      <p:sp>
        <p:nvSpPr>
          <p:cNvPr id="86" name="Rectangle 74">
            <a:extLst>
              <a:ext uri="{FF2B5EF4-FFF2-40B4-BE49-F238E27FC236}">
                <a16:creationId xmlns:a16="http://schemas.microsoft.com/office/drawing/2014/main" id="{761FE355-12EA-8B17-CAEC-9BAC9C09E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0:49</a:t>
            </a:r>
          </a:p>
        </p:txBody>
      </p:sp>
      <p:sp>
        <p:nvSpPr>
          <p:cNvPr id="87" name="Rectangle 75">
            <a:extLst>
              <a:ext uri="{FF2B5EF4-FFF2-40B4-BE49-F238E27FC236}">
                <a16:creationId xmlns:a16="http://schemas.microsoft.com/office/drawing/2014/main" id="{22314267-9123-F901-041F-FAFA097E3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0:48</a:t>
            </a:r>
          </a:p>
        </p:txBody>
      </p:sp>
      <p:sp>
        <p:nvSpPr>
          <p:cNvPr id="88" name="Rectangle 76">
            <a:extLst>
              <a:ext uri="{FF2B5EF4-FFF2-40B4-BE49-F238E27FC236}">
                <a16:creationId xmlns:a16="http://schemas.microsoft.com/office/drawing/2014/main" id="{136BEFFB-5024-D062-40A2-9087D98D3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0:47</a:t>
            </a:r>
          </a:p>
        </p:txBody>
      </p:sp>
      <p:sp>
        <p:nvSpPr>
          <p:cNvPr id="89" name="Rectangle 77">
            <a:extLst>
              <a:ext uri="{FF2B5EF4-FFF2-40B4-BE49-F238E27FC236}">
                <a16:creationId xmlns:a16="http://schemas.microsoft.com/office/drawing/2014/main" id="{1DF5F5D4-F198-B570-2D7D-CD7D282E6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0:46</a:t>
            </a:r>
          </a:p>
        </p:txBody>
      </p:sp>
      <p:sp>
        <p:nvSpPr>
          <p:cNvPr id="90" name="Rectangle 78">
            <a:extLst>
              <a:ext uri="{FF2B5EF4-FFF2-40B4-BE49-F238E27FC236}">
                <a16:creationId xmlns:a16="http://schemas.microsoft.com/office/drawing/2014/main" id="{2C9459BF-ADD2-2A8C-84E5-C48906F8C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0:45</a:t>
            </a:r>
          </a:p>
        </p:txBody>
      </p:sp>
      <p:sp>
        <p:nvSpPr>
          <p:cNvPr id="91" name="Rectangle 79">
            <a:extLst>
              <a:ext uri="{FF2B5EF4-FFF2-40B4-BE49-F238E27FC236}">
                <a16:creationId xmlns:a16="http://schemas.microsoft.com/office/drawing/2014/main" id="{B5C1D7A7-1367-F077-4208-32FB479AC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0:44</a:t>
            </a:r>
          </a:p>
        </p:txBody>
      </p:sp>
      <p:sp>
        <p:nvSpPr>
          <p:cNvPr id="92" name="Rectangle 80">
            <a:extLst>
              <a:ext uri="{FF2B5EF4-FFF2-40B4-BE49-F238E27FC236}">
                <a16:creationId xmlns:a16="http://schemas.microsoft.com/office/drawing/2014/main" id="{F1AF2FE3-BABD-D24B-8185-947E89726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0:43</a:t>
            </a:r>
          </a:p>
        </p:txBody>
      </p:sp>
      <p:sp>
        <p:nvSpPr>
          <p:cNvPr id="93" name="Rectangle 81">
            <a:extLst>
              <a:ext uri="{FF2B5EF4-FFF2-40B4-BE49-F238E27FC236}">
                <a16:creationId xmlns:a16="http://schemas.microsoft.com/office/drawing/2014/main" id="{9C71F689-AEF6-AC43-697A-C563EB16C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0:42</a:t>
            </a:r>
          </a:p>
        </p:txBody>
      </p:sp>
      <p:sp>
        <p:nvSpPr>
          <p:cNvPr id="94" name="Rectangle 82">
            <a:extLst>
              <a:ext uri="{FF2B5EF4-FFF2-40B4-BE49-F238E27FC236}">
                <a16:creationId xmlns:a16="http://schemas.microsoft.com/office/drawing/2014/main" id="{88CE64E9-56D2-E8DE-1BDF-5463C366B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0:41</a:t>
            </a:r>
          </a:p>
        </p:txBody>
      </p:sp>
      <p:sp>
        <p:nvSpPr>
          <p:cNvPr id="95" name="Rectangle 83">
            <a:extLst>
              <a:ext uri="{FF2B5EF4-FFF2-40B4-BE49-F238E27FC236}">
                <a16:creationId xmlns:a16="http://schemas.microsoft.com/office/drawing/2014/main" id="{E8C303FD-70D9-886F-B83B-5868D0F9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0:40</a:t>
            </a:r>
          </a:p>
        </p:txBody>
      </p:sp>
      <p:sp>
        <p:nvSpPr>
          <p:cNvPr id="96" name="Rectangle 84">
            <a:extLst>
              <a:ext uri="{FF2B5EF4-FFF2-40B4-BE49-F238E27FC236}">
                <a16:creationId xmlns:a16="http://schemas.microsoft.com/office/drawing/2014/main" id="{0B84AE7A-0D9B-255E-2CE8-363D87E9C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0:39</a:t>
            </a:r>
          </a:p>
        </p:txBody>
      </p:sp>
      <p:sp>
        <p:nvSpPr>
          <p:cNvPr id="97" name="Rectangle 85">
            <a:extLst>
              <a:ext uri="{FF2B5EF4-FFF2-40B4-BE49-F238E27FC236}">
                <a16:creationId xmlns:a16="http://schemas.microsoft.com/office/drawing/2014/main" id="{1098F1AB-ADAB-EB45-2E63-7461DD285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0:38</a:t>
            </a:r>
          </a:p>
        </p:txBody>
      </p:sp>
      <p:sp>
        <p:nvSpPr>
          <p:cNvPr id="98" name="Rectangle 86">
            <a:extLst>
              <a:ext uri="{FF2B5EF4-FFF2-40B4-BE49-F238E27FC236}">
                <a16:creationId xmlns:a16="http://schemas.microsoft.com/office/drawing/2014/main" id="{69040BA7-F1AB-4F88-1100-9E0B6681F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0:37</a:t>
            </a:r>
          </a:p>
        </p:txBody>
      </p:sp>
      <p:sp>
        <p:nvSpPr>
          <p:cNvPr id="99" name="Rectangle 87">
            <a:extLst>
              <a:ext uri="{FF2B5EF4-FFF2-40B4-BE49-F238E27FC236}">
                <a16:creationId xmlns:a16="http://schemas.microsoft.com/office/drawing/2014/main" id="{C7B37A94-BE3F-FC8A-B727-FAC58E46E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0:36</a:t>
            </a:r>
          </a:p>
        </p:txBody>
      </p:sp>
      <p:sp>
        <p:nvSpPr>
          <p:cNvPr id="100" name="Rectangle 88">
            <a:extLst>
              <a:ext uri="{FF2B5EF4-FFF2-40B4-BE49-F238E27FC236}">
                <a16:creationId xmlns:a16="http://schemas.microsoft.com/office/drawing/2014/main" id="{D5B31A4A-9886-596A-6188-057515FAC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0:35</a:t>
            </a:r>
          </a:p>
        </p:txBody>
      </p:sp>
      <p:sp>
        <p:nvSpPr>
          <p:cNvPr id="101" name="Rectangle 89">
            <a:extLst>
              <a:ext uri="{FF2B5EF4-FFF2-40B4-BE49-F238E27FC236}">
                <a16:creationId xmlns:a16="http://schemas.microsoft.com/office/drawing/2014/main" id="{652ACD9C-E26F-98AF-ED3A-180F35C5A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0:34</a:t>
            </a:r>
          </a:p>
        </p:txBody>
      </p:sp>
      <p:sp>
        <p:nvSpPr>
          <p:cNvPr id="102" name="Rectangle 90">
            <a:extLst>
              <a:ext uri="{FF2B5EF4-FFF2-40B4-BE49-F238E27FC236}">
                <a16:creationId xmlns:a16="http://schemas.microsoft.com/office/drawing/2014/main" id="{23630DBE-7D4A-81EB-43FD-BC98F15A4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0:33</a:t>
            </a:r>
          </a:p>
        </p:txBody>
      </p:sp>
      <p:sp>
        <p:nvSpPr>
          <p:cNvPr id="103" name="Rectangle 91">
            <a:extLst>
              <a:ext uri="{FF2B5EF4-FFF2-40B4-BE49-F238E27FC236}">
                <a16:creationId xmlns:a16="http://schemas.microsoft.com/office/drawing/2014/main" id="{0EA09E45-C2DF-A221-8CE6-F66A491F7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0:32</a:t>
            </a:r>
          </a:p>
        </p:txBody>
      </p:sp>
      <p:sp>
        <p:nvSpPr>
          <p:cNvPr id="104" name="Rectangle 92">
            <a:extLst>
              <a:ext uri="{FF2B5EF4-FFF2-40B4-BE49-F238E27FC236}">
                <a16:creationId xmlns:a16="http://schemas.microsoft.com/office/drawing/2014/main" id="{C4B1C059-B871-0A2C-7387-7BA71C678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0:31</a:t>
            </a:r>
          </a:p>
        </p:txBody>
      </p:sp>
      <p:sp>
        <p:nvSpPr>
          <p:cNvPr id="105" name="Rectangle 93">
            <a:extLst>
              <a:ext uri="{FF2B5EF4-FFF2-40B4-BE49-F238E27FC236}">
                <a16:creationId xmlns:a16="http://schemas.microsoft.com/office/drawing/2014/main" id="{8E4E03FC-F13D-FA9F-DF84-CAAD40449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0:30</a:t>
            </a:r>
          </a:p>
        </p:txBody>
      </p:sp>
      <p:sp>
        <p:nvSpPr>
          <p:cNvPr id="106" name="Rectangle 94">
            <a:extLst>
              <a:ext uri="{FF2B5EF4-FFF2-40B4-BE49-F238E27FC236}">
                <a16:creationId xmlns:a16="http://schemas.microsoft.com/office/drawing/2014/main" id="{CA2AD4BA-4CF1-F34E-4DF1-3F4C036B6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0:29</a:t>
            </a:r>
          </a:p>
        </p:txBody>
      </p:sp>
      <p:sp>
        <p:nvSpPr>
          <p:cNvPr id="107" name="Rectangle 95">
            <a:extLst>
              <a:ext uri="{FF2B5EF4-FFF2-40B4-BE49-F238E27FC236}">
                <a16:creationId xmlns:a16="http://schemas.microsoft.com/office/drawing/2014/main" id="{9F340404-8F44-BA4C-BEE4-0CC9CF814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0:28</a:t>
            </a:r>
          </a:p>
        </p:txBody>
      </p:sp>
      <p:sp>
        <p:nvSpPr>
          <p:cNvPr id="108" name="Rectangle 96">
            <a:extLst>
              <a:ext uri="{FF2B5EF4-FFF2-40B4-BE49-F238E27FC236}">
                <a16:creationId xmlns:a16="http://schemas.microsoft.com/office/drawing/2014/main" id="{DA4A07C5-046B-2968-85F9-12392E72E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0:27</a:t>
            </a:r>
          </a:p>
        </p:txBody>
      </p:sp>
      <p:sp>
        <p:nvSpPr>
          <p:cNvPr id="109" name="Rectangle 97">
            <a:extLst>
              <a:ext uri="{FF2B5EF4-FFF2-40B4-BE49-F238E27FC236}">
                <a16:creationId xmlns:a16="http://schemas.microsoft.com/office/drawing/2014/main" id="{1E13067D-D5D1-347F-3060-C4DA378D4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0:26</a:t>
            </a:r>
          </a:p>
        </p:txBody>
      </p:sp>
      <p:sp>
        <p:nvSpPr>
          <p:cNvPr id="110" name="Rectangle 98">
            <a:extLst>
              <a:ext uri="{FF2B5EF4-FFF2-40B4-BE49-F238E27FC236}">
                <a16:creationId xmlns:a16="http://schemas.microsoft.com/office/drawing/2014/main" id="{380EFFE3-82B2-DF68-AC85-BAFE79E12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0:25</a:t>
            </a:r>
          </a:p>
        </p:txBody>
      </p:sp>
      <p:sp>
        <p:nvSpPr>
          <p:cNvPr id="111" name="Rectangle 99">
            <a:extLst>
              <a:ext uri="{FF2B5EF4-FFF2-40B4-BE49-F238E27FC236}">
                <a16:creationId xmlns:a16="http://schemas.microsoft.com/office/drawing/2014/main" id="{F8EBBC66-93D5-A173-0941-EC1D10B31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0:24</a:t>
            </a:r>
          </a:p>
        </p:txBody>
      </p:sp>
      <p:sp>
        <p:nvSpPr>
          <p:cNvPr id="112" name="Rectangle 100">
            <a:extLst>
              <a:ext uri="{FF2B5EF4-FFF2-40B4-BE49-F238E27FC236}">
                <a16:creationId xmlns:a16="http://schemas.microsoft.com/office/drawing/2014/main" id="{6619AE12-74C9-91D4-2A3B-9D6763EB5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0:23</a:t>
            </a:r>
          </a:p>
        </p:txBody>
      </p:sp>
      <p:sp>
        <p:nvSpPr>
          <p:cNvPr id="113" name="Rectangle 101">
            <a:extLst>
              <a:ext uri="{FF2B5EF4-FFF2-40B4-BE49-F238E27FC236}">
                <a16:creationId xmlns:a16="http://schemas.microsoft.com/office/drawing/2014/main" id="{D99DD7F8-BAB4-D844-336F-2BF84E360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0:22</a:t>
            </a:r>
          </a:p>
        </p:txBody>
      </p:sp>
      <p:sp>
        <p:nvSpPr>
          <p:cNvPr id="114" name="Rectangle 102">
            <a:extLst>
              <a:ext uri="{FF2B5EF4-FFF2-40B4-BE49-F238E27FC236}">
                <a16:creationId xmlns:a16="http://schemas.microsoft.com/office/drawing/2014/main" id="{985AD1BB-0F3A-AF1D-D7C8-65226C85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0:21</a:t>
            </a:r>
          </a:p>
        </p:txBody>
      </p:sp>
      <p:sp>
        <p:nvSpPr>
          <p:cNvPr id="115" name="Rectangle 103">
            <a:extLst>
              <a:ext uri="{FF2B5EF4-FFF2-40B4-BE49-F238E27FC236}">
                <a16:creationId xmlns:a16="http://schemas.microsoft.com/office/drawing/2014/main" id="{04988195-5061-6B33-A378-4B6F13BB7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0:20</a:t>
            </a:r>
          </a:p>
        </p:txBody>
      </p:sp>
      <p:sp>
        <p:nvSpPr>
          <p:cNvPr id="116" name="Rectangle 104">
            <a:extLst>
              <a:ext uri="{FF2B5EF4-FFF2-40B4-BE49-F238E27FC236}">
                <a16:creationId xmlns:a16="http://schemas.microsoft.com/office/drawing/2014/main" id="{716CDFD0-8ADB-E2E8-57DB-FFFF49B01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0:19</a:t>
            </a:r>
          </a:p>
        </p:txBody>
      </p:sp>
      <p:sp>
        <p:nvSpPr>
          <p:cNvPr id="117" name="Rectangle 105">
            <a:extLst>
              <a:ext uri="{FF2B5EF4-FFF2-40B4-BE49-F238E27FC236}">
                <a16:creationId xmlns:a16="http://schemas.microsoft.com/office/drawing/2014/main" id="{B78C91E2-1DE8-718D-1048-BA7B6A7BA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0:18</a:t>
            </a:r>
          </a:p>
        </p:txBody>
      </p:sp>
      <p:sp>
        <p:nvSpPr>
          <p:cNvPr id="118" name="Rectangle 106">
            <a:extLst>
              <a:ext uri="{FF2B5EF4-FFF2-40B4-BE49-F238E27FC236}">
                <a16:creationId xmlns:a16="http://schemas.microsoft.com/office/drawing/2014/main" id="{5118E35E-7815-D4AD-01AE-45C699D1E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0:17</a:t>
            </a:r>
          </a:p>
        </p:txBody>
      </p:sp>
      <p:sp>
        <p:nvSpPr>
          <p:cNvPr id="119" name="Rectangle 107">
            <a:extLst>
              <a:ext uri="{FF2B5EF4-FFF2-40B4-BE49-F238E27FC236}">
                <a16:creationId xmlns:a16="http://schemas.microsoft.com/office/drawing/2014/main" id="{E190E626-3209-3744-16DF-2D36470B9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0:16</a:t>
            </a:r>
          </a:p>
        </p:txBody>
      </p:sp>
      <p:sp>
        <p:nvSpPr>
          <p:cNvPr id="120" name="Rectangle 108">
            <a:extLst>
              <a:ext uri="{FF2B5EF4-FFF2-40B4-BE49-F238E27FC236}">
                <a16:creationId xmlns:a16="http://schemas.microsoft.com/office/drawing/2014/main" id="{64F732AB-2D4F-A2A3-8FA1-B045E7C78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0:15</a:t>
            </a:r>
          </a:p>
        </p:txBody>
      </p:sp>
      <p:sp>
        <p:nvSpPr>
          <p:cNvPr id="121" name="Rectangle 109">
            <a:extLst>
              <a:ext uri="{FF2B5EF4-FFF2-40B4-BE49-F238E27FC236}">
                <a16:creationId xmlns:a16="http://schemas.microsoft.com/office/drawing/2014/main" id="{B284E76E-6B8D-EE1B-AAC1-A8129A375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0:14</a:t>
            </a:r>
          </a:p>
        </p:txBody>
      </p:sp>
      <p:sp>
        <p:nvSpPr>
          <p:cNvPr id="122" name="Rectangle 110">
            <a:extLst>
              <a:ext uri="{FF2B5EF4-FFF2-40B4-BE49-F238E27FC236}">
                <a16:creationId xmlns:a16="http://schemas.microsoft.com/office/drawing/2014/main" id="{953E765F-2309-8F32-B69E-7B408E280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0:13</a:t>
            </a:r>
          </a:p>
        </p:txBody>
      </p:sp>
      <p:sp>
        <p:nvSpPr>
          <p:cNvPr id="123" name="Rectangle 111">
            <a:extLst>
              <a:ext uri="{FF2B5EF4-FFF2-40B4-BE49-F238E27FC236}">
                <a16:creationId xmlns:a16="http://schemas.microsoft.com/office/drawing/2014/main" id="{2FA45313-0288-DAA9-1C97-47FAD4945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0:12</a:t>
            </a:r>
          </a:p>
        </p:txBody>
      </p:sp>
      <p:sp>
        <p:nvSpPr>
          <p:cNvPr id="124" name="Rectangle 112">
            <a:extLst>
              <a:ext uri="{FF2B5EF4-FFF2-40B4-BE49-F238E27FC236}">
                <a16:creationId xmlns:a16="http://schemas.microsoft.com/office/drawing/2014/main" id="{74CB0F14-431A-77F8-39B4-37627B179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0:11</a:t>
            </a:r>
          </a:p>
        </p:txBody>
      </p:sp>
      <p:sp>
        <p:nvSpPr>
          <p:cNvPr id="125" name="Rectangle 113">
            <a:extLst>
              <a:ext uri="{FF2B5EF4-FFF2-40B4-BE49-F238E27FC236}">
                <a16:creationId xmlns:a16="http://schemas.microsoft.com/office/drawing/2014/main" id="{25242273-6CF8-B90E-C120-8986B777E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0:10</a:t>
            </a:r>
          </a:p>
        </p:txBody>
      </p:sp>
      <p:sp>
        <p:nvSpPr>
          <p:cNvPr id="126" name="Rectangle 114">
            <a:extLst>
              <a:ext uri="{FF2B5EF4-FFF2-40B4-BE49-F238E27FC236}">
                <a16:creationId xmlns:a16="http://schemas.microsoft.com/office/drawing/2014/main" id="{05DE0446-CE8F-F362-61C7-0F0CC0A39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0:09</a:t>
            </a:r>
          </a:p>
        </p:txBody>
      </p:sp>
      <p:sp>
        <p:nvSpPr>
          <p:cNvPr id="127" name="Rectangle 115">
            <a:extLst>
              <a:ext uri="{FF2B5EF4-FFF2-40B4-BE49-F238E27FC236}">
                <a16:creationId xmlns:a16="http://schemas.microsoft.com/office/drawing/2014/main" id="{06BDC6A3-BF16-4B18-4DA6-9891B3B93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0:08</a:t>
            </a:r>
          </a:p>
        </p:txBody>
      </p:sp>
      <p:sp>
        <p:nvSpPr>
          <p:cNvPr id="128" name="Rectangle 116">
            <a:extLst>
              <a:ext uri="{FF2B5EF4-FFF2-40B4-BE49-F238E27FC236}">
                <a16:creationId xmlns:a16="http://schemas.microsoft.com/office/drawing/2014/main" id="{1273A8DB-2F06-66C6-6F53-02EEFD76F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0:07</a:t>
            </a:r>
          </a:p>
        </p:txBody>
      </p:sp>
      <p:sp>
        <p:nvSpPr>
          <p:cNvPr id="129" name="Rectangle 117">
            <a:extLst>
              <a:ext uri="{FF2B5EF4-FFF2-40B4-BE49-F238E27FC236}">
                <a16:creationId xmlns:a16="http://schemas.microsoft.com/office/drawing/2014/main" id="{77EE1990-C990-818D-8B3F-FA0DD603E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0:06</a:t>
            </a:r>
          </a:p>
        </p:txBody>
      </p:sp>
      <p:sp>
        <p:nvSpPr>
          <p:cNvPr id="130" name="Rectangle 118">
            <a:extLst>
              <a:ext uri="{FF2B5EF4-FFF2-40B4-BE49-F238E27FC236}">
                <a16:creationId xmlns:a16="http://schemas.microsoft.com/office/drawing/2014/main" id="{2BD2780E-BD67-EAD6-CD95-B74198308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0:05</a:t>
            </a:r>
          </a:p>
        </p:txBody>
      </p:sp>
      <p:sp>
        <p:nvSpPr>
          <p:cNvPr id="131" name="Rectangle 119">
            <a:extLst>
              <a:ext uri="{FF2B5EF4-FFF2-40B4-BE49-F238E27FC236}">
                <a16:creationId xmlns:a16="http://schemas.microsoft.com/office/drawing/2014/main" id="{5D8F9653-66E4-C03C-BF42-AFF60883C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0:04</a:t>
            </a:r>
          </a:p>
        </p:txBody>
      </p:sp>
      <p:sp>
        <p:nvSpPr>
          <p:cNvPr id="132" name="Rectangle 120">
            <a:extLst>
              <a:ext uri="{FF2B5EF4-FFF2-40B4-BE49-F238E27FC236}">
                <a16:creationId xmlns:a16="http://schemas.microsoft.com/office/drawing/2014/main" id="{95FD6B76-7660-27C0-B907-8422FA57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0:03</a:t>
            </a:r>
          </a:p>
        </p:txBody>
      </p:sp>
      <p:sp>
        <p:nvSpPr>
          <p:cNvPr id="133" name="Rectangle 121">
            <a:extLst>
              <a:ext uri="{FF2B5EF4-FFF2-40B4-BE49-F238E27FC236}">
                <a16:creationId xmlns:a16="http://schemas.microsoft.com/office/drawing/2014/main" id="{F00A0061-B84D-A5C8-06E0-987B6ADB3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0:02</a:t>
            </a:r>
          </a:p>
        </p:txBody>
      </p:sp>
      <p:sp>
        <p:nvSpPr>
          <p:cNvPr id="134" name="Rectangle 122">
            <a:extLst>
              <a:ext uri="{FF2B5EF4-FFF2-40B4-BE49-F238E27FC236}">
                <a16:creationId xmlns:a16="http://schemas.microsoft.com/office/drawing/2014/main" id="{511F1067-1185-EDED-E1BD-C51CE0E36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>
                <a:latin typeface="Univers LT 45 Light" panose="02000403030000020003" pitchFamily="2" charset="0"/>
              </a:rPr>
              <a:t>0:01</a:t>
            </a:r>
          </a:p>
        </p:txBody>
      </p:sp>
      <p:sp>
        <p:nvSpPr>
          <p:cNvPr id="135" name="Rectangle 123">
            <a:extLst>
              <a:ext uri="{FF2B5EF4-FFF2-40B4-BE49-F238E27FC236}">
                <a16:creationId xmlns:a16="http://schemas.microsoft.com/office/drawing/2014/main" id="{3C32E093-1421-FEE2-7B4C-0FAF80CB2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End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6AAC3B0-93E3-5AEE-6ED7-B3588F0F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29" y="5813425"/>
            <a:ext cx="2376488" cy="1044575"/>
          </a:xfrm>
          <a:prstGeom prst="rect">
            <a:avLst/>
          </a:prstGeom>
          <a:solidFill>
            <a:srgbClr val="66CC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6600" dirty="0">
                <a:latin typeface="Univers LT 45 Light" panose="02000403030000020003" pitchFamily="2" charset="0"/>
              </a:rPr>
              <a:t>0:30</a:t>
            </a:r>
          </a:p>
        </p:txBody>
      </p:sp>
    </p:spTree>
    <p:extLst>
      <p:ext uri="{BB962C8B-B14F-4D97-AF65-F5344CB8AC3E}">
        <p14:creationId xmlns:p14="http://schemas.microsoft.com/office/powerpoint/2010/main" val="547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audio>
              <p:cMediaNode showWhenStopped="0"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11940</TotalTime>
  <Words>3135</Words>
  <Application>Microsoft Macintosh PowerPoint</Application>
  <PresentationFormat>On-screen Show (4:3)</PresentationFormat>
  <Paragraphs>1873</Paragraphs>
  <Slides>52</Slides>
  <Notes>52</Notes>
  <HiddenSlides>0</HiddenSlides>
  <MMClips>25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Univers LT 45 Light</vt:lpstr>
      <vt:lpstr>Office Theme</vt:lpstr>
      <vt:lpstr>Final Flash Review</vt:lpstr>
      <vt:lpstr>Final Possible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Pye</dc:creator>
  <cp:lastModifiedBy>Sinchaisri, Park</cp:lastModifiedBy>
  <cp:revision>444</cp:revision>
  <cp:lastPrinted>2020-04-01T06:46:54Z</cp:lastPrinted>
  <dcterms:created xsi:type="dcterms:W3CDTF">2018-11-30T20:58:30Z</dcterms:created>
  <dcterms:modified xsi:type="dcterms:W3CDTF">2022-04-28T00:07:24Z</dcterms:modified>
</cp:coreProperties>
</file>